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93" r:id="rId5"/>
    <p:sldId id="272" r:id="rId6"/>
    <p:sldId id="257" r:id="rId7"/>
    <p:sldId id="274" r:id="rId8"/>
    <p:sldId id="273" r:id="rId9"/>
    <p:sldId id="275" r:id="rId10"/>
    <p:sldId id="282" r:id="rId11"/>
    <p:sldId id="276" r:id="rId12"/>
    <p:sldId id="277" r:id="rId13"/>
    <p:sldId id="278" r:id="rId14"/>
    <p:sldId id="279" r:id="rId15"/>
    <p:sldId id="280" r:id="rId16"/>
    <p:sldId id="283" r:id="rId17"/>
    <p:sldId id="284" r:id="rId18"/>
    <p:sldId id="285" r:id="rId19"/>
    <p:sldId id="286" r:id="rId20"/>
    <p:sldId id="296" r:id="rId21"/>
    <p:sldId id="287" r:id="rId22"/>
    <p:sldId id="288" r:id="rId23"/>
    <p:sldId id="289" r:id="rId24"/>
    <p:sldId id="297" r:id="rId25"/>
    <p:sldId id="290" r:id="rId26"/>
    <p:sldId id="291" r:id="rId27"/>
    <p:sldId id="292" r:id="rId28"/>
    <p:sldId id="294" r:id="rId29"/>
    <p:sldId id="295" r:id="rId30"/>
    <p:sldId id="268" r:id="rId31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208"/>
        <p:guide pos="38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3.png"/><Relationship Id="rId7" Type="http://schemas.openxmlformats.org/officeDocument/2006/relationships/tags" Target="../tags/tag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6" Type="http://schemas.openxmlformats.org/officeDocument/2006/relationships/slideLayout" Target="../slideLayouts/slideLayout11.xml"/><Relationship Id="rId45" Type="http://schemas.openxmlformats.org/officeDocument/2006/relationships/tags" Target="../tags/tag23.xml"/><Relationship Id="rId44" Type="http://schemas.openxmlformats.org/officeDocument/2006/relationships/tags" Target="../tags/tag22.xml"/><Relationship Id="rId43" Type="http://schemas.openxmlformats.org/officeDocument/2006/relationships/image" Target="../media/image24.svg"/><Relationship Id="rId42" Type="http://schemas.openxmlformats.org/officeDocument/2006/relationships/image" Target="../media/image23.png"/><Relationship Id="rId41" Type="http://schemas.openxmlformats.org/officeDocument/2006/relationships/tags" Target="../tags/tag21.xml"/><Relationship Id="rId40" Type="http://schemas.openxmlformats.org/officeDocument/2006/relationships/image" Target="../media/image22.svg"/><Relationship Id="rId4" Type="http://schemas.openxmlformats.org/officeDocument/2006/relationships/tags" Target="../tags/tag6.xml"/><Relationship Id="rId39" Type="http://schemas.openxmlformats.org/officeDocument/2006/relationships/image" Target="../media/image21.png"/><Relationship Id="rId38" Type="http://schemas.openxmlformats.org/officeDocument/2006/relationships/tags" Target="../tags/tag20.xml"/><Relationship Id="rId37" Type="http://schemas.openxmlformats.org/officeDocument/2006/relationships/image" Target="../media/image20.svg"/><Relationship Id="rId36" Type="http://schemas.openxmlformats.org/officeDocument/2006/relationships/image" Target="../media/image19.png"/><Relationship Id="rId35" Type="http://schemas.openxmlformats.org/officeDocument/2006/relationships/tags" Target="../tags/tag19.xml"/><Relationship Id="rId34" Type="http://schemas.openxmlformats.org/officeDocument/2006/relationships/image" Target="../media/image18.svg"/><Relationship Id="rId33" Type="http://schemas.openxmlformats.org/officeDocument/2006/relationships/image" Target="../media/image17.png"/><Relationship Id="rId32" Type="http://schemas.openxmlformats.org/officeDocument/2006/relationships/tags" Target="../tags/tag18.xml"/><Relationship Id="rId31" Type="http://schemas.openxmlformats.org/officeDocument/2006/relationships/tags" Target="../tags/tag17.xml"/><Relationship Id="rId30" Type="http://schemas.openxmlformats.org/officeDocument/2006/relationships/tags" Target="../tags/tag16.xml"/><Relationship Id="rId3" Type="http://schemas.openxmlformats.org/officeDocument/2006/relationships/tags" Target="../tags/tag5.xml"/><Relationship Id="rId29" Type="http://schemas.openxmlformats.org/officeDocument/2006/relationships/image" Target="../media/image16.svg"/><Relationship Id="rId28" Type="http://schemas.openxmlformats.org/officeDocument/2006/relationships/image" Target="../media/image15.png"/><Relationship Id="rId27" Type="http://schemas.openxmlformats.org/officeDocument/2006/relationships/tags" Target="../tags/tag15.xml"/><Relationship Id="rId26" Type="http://schemas.openxmlformats.org/officeDocument/2006/relationships/image" Target="../media/image14.svg"/><Relationship Id="rId25" Type="http://schemas.openxmlformats.org/officeDocument/2006/relationships/image" Target="../media/image13.png"/><Relationship Id="rId24" Type="http://schemas.openxmlformats.org/officeDocument/2006/relationships/tags" Target="../tags/tag14.xml"/><Relationship Id="rId23" Type="http://schemas.openxmlformats.org/officeDocument/2006/relationships/image" Target="../media/image12.svg"/><Relationship Id="rId22" Type="http://schemas.openxmlformats.org/officeDocument/2006/relationships/image" Target="../media/image11.png"/><Relationship Id="rId21" Type="http://schemas.openxmlformats.org/officeDocument/2006/relationships/tags" Target="../tags/tag13.xml"/><Relationship Id="rId20" Type="http://schemas.openxmlformats.org/officeDocument/2006/relationships/image" Target="../media/image10.svg"/><Relationship Id="rId2" Type="http://schemas.openxmlformats.org/officeDocument/2006/relationships/tags" Target="../tags/tag4.xml"/><Relationship Id="rId19" Type="http://schemas.openxmlformats.org/officeDocument/2006/relationships/image" Target="../media/image9.png"/><Relationship Id="rId18" Type="http://schemas.openxmlformats.org/officeDocument/2006/relationships/tags" Target="../tags/tag12.xml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image" Target="../media/image8.svg"/><Relationship Id="rId14" Type="http://schemas.openxmlformats.org/officeDocument/2006/relationships/image" Target="../media/image7.png"/><Relationship Id="rId13" Type="http://schemas.openxmlformats.org/officeDocument/2006/relationships/tags" Target="../tags/tag9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8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8.png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9.png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3.png"/><Relationship Id="rId7" Type="http://schemas.openxmlformats.org/officeDocument/2006/relationships/tags" Target="../tags/tag38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6" Type="http://schemas.openxmlformats.org/officeDocument/2006/relationships/slideLayout" Target="../slideLayouts/slideLayout11.xml"/><Relationship Id="rId45" Type="http://schemas.openxmlformats.org/officeDocument/2006/relationships/tags" Target="../tags/tag54.xml"/><Relationship Id="rId44" Type="http://schemas.openxmlformats.org/officeDocument/2006/relationships/tags" Target="../tags/tag53.xml"/><Relationship Id="rId43" Type="http://schemas.openxmlformats.org/officeDocument/2006/relationships/image" Target="../media/image24.svg"/><Relationship Id="rId42" Type="http://schemas.openxmlformats.org/officeDocument/2006/relationships/image" Target="../media/image23.png"/><Relationship Id="rId41" Type="http://schemas.openxmlformats.org/officeDocument/2006/relationships/tags" Target="../tags/tag52.xml"/><Relationship Id="rId40" Type="http://schemas.openxmlformats.org/officeDocument/2006/relationships/image" Target="../media/image22.svg"/><Relationship Id="rId4" Type="http://schemas.openxmlformats.org/officeDocument/2006/relationships/tags" Target="../tags/tag37.xml"/><Relationship Id="rId39" Type="http://schemas.openxmlformats.org/officeDocument/2006/relationships/image" Target="../media/image21.png"/><Relationship Id="rId38" Type="http://schemas.openxmlformats.org/officeDocument/2006/relationships/tags" Target="../tags/tag51.xml"/><Relationship Id="rId37" Type="http://schemas.openxmlformats.org/officeDocument/2006/relationships/image" Target="../media/image20.svg"/><Relationship Id="rId36" Type="http://schemas.openxmlformats.org/officeDocument/2006/relationships/image" Target="../media/image19.png"/><Relationship Id="rId35" Type="http://schemas.openxmlformats.org/officeDocument/2006/relationships/tags" Target="../tags/tag50.xml"/><Relationship Id="rId34" Type="http://schemas.openxmlformats.org/officeDocument/2006/relationships/image" Target="../media/image18.svg"/><Relationship Id="rId33" Type="http://schemas.openxmlformats.org/officeDocument/2006/relationships/image" Target="../media/image17.png"/><Relationship Id="rId32" Type="http://schemas.openxmlformats.org/officeDocument/2006/relationships/tags" Target="../tags/tag49.xml"/><Relationship Id="rId31" Type="http://schemas.openxmlformats.org/officeDocument/2006/relationships/tags" Target="../tags/tag48.xml"/><Relationship Id="rId30" Type="http://schemas.openxmlformats.org/officeDocument/2006/relationships/tags" Target="../tags/tag47.xml"/><Relationship Id="rId3" Type="http://schemas.openxmlformats.org/officeDocument/2006/relationships/tags" Target="../tags/tag36.xml"/><Relationship Id="rId29" Type="http://schemas.openxmlformats.org/officeDocument/2006/relationships/image" Target="../media/image16.svg"/><Relationship Id="rId28" Type="http://schemas.openxmlformats.org/officeDocument/2006/relationships/image" Target="../media/image15.png"/><Relationship Id="rId27" Type="http://schemas.openxmlformats.org/officeDocument/2006/relationships/tags" Target="../tags/tag46.xml"/><Relationship Id="rId26" Type="http://schemas.openxmlformats.org/officeDocument/2006/relationships/image" Target="../media/image14.svg"/><Relationship Id="rId25" Type="http://schemas.openxmlformats.org/officeDocument/2006/relationships/image" Target="../media/image13.png"/><Relationship Id="rId24" Type="http://schemas.openxmlformats.org/officeDocument/2006/relationships/tags" Target="../tags/tag45.xml"/><Relationship Id="rId23" Type="http://schemas.openxmlformats.org/officeDocument/2006/relationships/image" Target="../media/image12.svg"/><Relationship Id="rId22" Type="http://schemas.openxmlformats.org/officeDocument/2006/relationships/image" Target="../media/image11.png"/><Relationship Id="rId21" Type="http://schemas.openxmlformats.org/officeDocument/2006/relationships/tags" Target="../tags/tag44.xml"/><Relationship Id="rId20" Type="http://schemas.openxmlformats.org/officeDocument/2006/relationships/image" Target="../media/image10.svg"/><Relationship Id="rId2" Type="http://schemas.openxmlformats.org/officeDocument/2006/relationships/tags" Target="../tags/tag35.xml"/><Relationship Id="rId19" Type="http://schemas.openxmlformats.org/officeDocument/2006/relationships/image" Target="../media/image9.png"/><Relationship Id="rId18" Type="http://schemas.openxmlformats.org/officeDocument/2006/relationships/tags" Target="../tags/tag43.xml"/><Relationship Id="rId17" Type="http://schemas.openxmlformats.org/officeDocument/2006/relationships/tags" Target="../tags/tag42.xml"/><Relationship Id="rId16" Type="http://schemas.openxmlformats.org/officeDocument/2006/relationships/tags" Target="../tags/tag41.xml"/><Relationship Id="rId15" Type="http://schemas.openxmlformats.org/officeDocument/2006/relationships/image" Target="../media/image8.svg"/><Relationship Id="rId14" Type="http://schemas.openxmlformats.org/officeDocument/2006/relationships/image" Target="../media/image7.png"/><Relationship Id="rId13" Type="http://schemas.openxmlformats.org/officeDocument/2006/relationships/tags" Target="../tags/tag40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39.xml"/><Relationship Id="rId1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35.pn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38.pn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39.png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43.png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48.png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49.png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53.png"/><Relationship Id="rId3" Type="http://schemas.openxmlformats.org/officeDocument/2006/relationships/image" Target="../media/image52.png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3495" y="1786255"/>
            <a:ext cx="12215495" cy="233997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786255"/>
            <a:ext cx="12214860" cy="2186940"/>
          </a:xfrm>
        </p:spPr>
        <p:txBody>
          <a:bodyPr>
            <a:normAutofit/>
          </a:bodyPr>
          <a:lstStyle/>
          <a:p>
            <a:r>
              <a:rPr lang="zh-CN" altLang="en-US" dirty="0">
                <a:effectLst/>
              </a:rPr>
              <a:t>EduPal</a:t>
            </a:r>
            <a:br>
              <a:rPr lang="zh-CN" altLang="en-US" dirty="0">
                <a:effectLst/>
              </a:rPr>
            </a:br>
            <a:r>
              <a:rPr lang="zh-CN" altLang="en-US" sz="3600" dirty="0">
                <a:effectLst/>
              </a:rPr>
              <a:t>A  LLM-based agents for</a:t>
            </a:r>
            <a:r>
              <a:rPr lang="en-US" altLang="zh-CN" sz="3600" dirty="0">
                <a:effectLst/>
              </a:rPr>
              <a:t> </a:t>
            </a:r>
            <a:r>
              <a:rPr lang="zh-CN" altLang="en-US" sz="3600" dirty="0">
                <a:effectLst/>
              </a:rPr>
              <a:t>educational purpose</a:t>
            </a:r>
            <a:endParaRPr lang="zh-CN" altLang="en-US" sz="3600" dirty="0">
              <a:effectLst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 </a:t>
            </a:r>
            <a:endParaRPr lang="en-US" altLang="zh-CN" dirty="0"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16220" y="4382770"/>
            <a:ext cx="1273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/>
              <a:t>侯哲妍</a:t>
            </a:r>
            <a:endParaRPr lang="zh-CN" altLang="en-US"/>
          </a:p>
          <a:p>
            <a:pPr algn="ctr">
              <a:lnSpc>
                <a:spcPct val="150000"/>
              </a:lnSpc>
            </a:pPr>
            <a:r>
              <a:rPr lang="en-US" altLang="zh-CN"/>
              <a:t>12313551</a:t>
            </a:r>
            <a:endParaRPr lang="en-US" altLang="zh-CN"/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735435" y="6600190"/>
            <a:ext cx="6451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Contents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1345" y="1717675"/>
            <a:ext cx="6096000" cy="3422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1. SFT Data Synthesis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2.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Preference Data Synthesis</a:t>
            </a:r>
            <a:endParaRPr lang="en-US" alt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3.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Filtering for SFT</a:t>
            </a:r>
            <a:endParaRPr lang="en-US" alt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4.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Data Filtering for DPO</a:t>
            </a:r>
            <a:endParaRPr lang="en-US" alt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5.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LLM Post-Training</a:t>
            </a:r>
            <a:endParaRPr lang="en-US" alt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6.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LLM-based Multi-agent System</a:t>
            </a:r>
            <a:endParaRPr lang="en-US" alt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SFT Data Synthesis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982980"/>
            <a:ext cx="116541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1: Design a </a:t>
            </a:r>
            <a:r>
              <a:rPr lang="en-US" altLang="zh-CN" sz="2000">
                <a:cs typeface="+mn-lt"/>
              </a:rPr>
              <a:t>S</a:t>
            </a:r>
            <a:r>
              <a:rPr lang="zh-CN" altLang="en-US" sz="2000">
                <a:cs typeface="+mn-lt"/>
              </a:rPr>
              <a:t>tructured </a:t>
            </a:r>
            <a:r>
              <a:rPr lang="en-US" altLang="zh-CN" sz="2000">
                <a:cs typeface="+mn-lt"/>
              </a:rPr>
              <a:t>F</a:t>
            </a:r>
            <a:r>
              <a:rPr lang="zh-CN" altLang="en-US" sz="2000">
                <a:cs typeface="+mn-lt"/>
              </a:rPr>
              <a:t>ramework (including seed instructions, template library, concept library)</a:t>
            </a:r>
            <a:endParaRPr lang="zh-CN" altLang="en-US" sz="20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</a:t>
            </a:r>
            <a:r>
              <a:rPr lang="en-US" altLang="zh-CN" sz="2000">
                <a:cs typeface="+mn-lt"/>
              </a:rPr>
              <a:t>2</a:t>
            </a:r>
            <a:r>
              <a:rPr lang="zh-CN" altLang="en-US" sz="2000">
                <a:cs typeface="+mn-lt"/>
              </a:rPr>
              <a:t>: Instance Generation</a:t>
            </a:r>
            <a:r>
              <a:rPr lang="en-US" altLang="zh-CN" sz="2000">
                <a:cs typeface="+mn-lt"/>
              </a:rPr>
              <a:t> through LLM</a:t>
            </a:r>
            <a:endParaRPr lang="zh-CN" altLang="en-US" sz="20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</a:t>
            </a:r>
            <a:r>
              <a:rPr lang="en-US" altLang="zh-CN" sz="2000">
                <a:cs typeface="+mn-lt"/>
              </a:rPr>
              <a:t>3</a:t>
            </a:r>
            <a:r>
              <a:rPr lang="zh-CN" altLang="en-US" sz="2000">
                <a:cs typeface="+mn-lt"/>
              </a:rPr>
              <a:t>: Filtering and Quality Control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604357" y="2902843"/>
            <a:ext cx="8798213" cy="3197148"/>
            <a:chOff x="2746" y="4600"/>
            <a:chExt cx="13855" cy="5035"/>
          </a:xfrm>
        </p:grpSpPr>
        <p:sp>
          <p:nvSpPr>
            <p:cNvPr id="62" name="textbox 62"/>
            <p:cNvSpPr/>
            <p:nvPr/>
          </p:nvSpPr>
          <p:spPr>
            <a:xfrm>
              <a:off x="2746" y="4600"/>
              <a:ext cx="13578" cy="357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985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024" y="4958"/>
              <a:ext cx="13577" cy="4677"/>
              <a:chOff x="3411" y="5446"/>
              <a:chExt cx="12234" cy="4057"/>
            </a:xfrm>
          </p:grpSpPr>
          <p:cxnSp>
            <p:nvCxnSpPr>
              <p:cNvPr id="33" name="直接箭头连接符 32"/>
              <p:cNvCxnSpPr/>
              <p:nvPr>
                <p:custDataLst>
                  <p:tags r:id="rId3"/>
                </p:custDataLst>
              </p:nvPr>
            </p:nvCxnSpPr>
            <p:spPr>
              <a:xfrm>
                <a:off x="3411" y="6276"/>
                <a:ext cx="12234" cy="5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26CD4">
                    <a:lumMod val="20000"/>
                    <a:lumOff val="80000"/>
                  </a:srgbClr>
                </a:solidFill>
                <a:prstDash val="sysDot"/>
                <a:miter lim="800000"/>
                <a:tailEnd type="arrow"/>
              </a:ln>
              <a:effectLst/>
            </p:spPr>
          </p:cxnSp>
          <p:pic>
            <p:nvPicPr>
              <p:cNvPr id="3" name="图片 2" descr="1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975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10" name="图片 9" descr="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450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11" name="图片 10" descr="2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296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12" name="图片 11" descr="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4524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0" name="文本框 69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738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01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36" name="文本框 3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4100" y="7213"/>
                <a:ext cx="2208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 lang="en-US" altLang="zh-CN">
                    <a:cs typeface="+mn-lt"/>
                    <a:sym typeface="+mn-ea"/>
                  </a:rPr>
                  <a:t>S</a:t>
                </a:r>
                <a:r>
                  <a:rPr lang="zh-CN" altLang="en-US">
                    <a:cs typeface="+mn-lt"/>
                    <a:sym typeface="+mn-ea"/>
                  </a:rPr>
                  <a:t>tructured </a:t>
                </a:r>
                <a:r>
                  <a:rPr lang="en-US" altLang="zh-CN">
                    <a:cs typeface="+mn-lt"/>
                    <a:sym typeface="+mn-ea"/>
                  </a:rPr>
                  <a:t>F</a:t>
                </a:r>
                <a:r>
                  <a:rPr lang="zh-CN" altLang="en-US">
                    <a:cs typeface="+mn-lt"/>
                    <a:sym typeface="+mn-ea"/>
                  </a:rPr>
                  <a:t>ramework</a:t>
                </a:r>
                <a:endParaRPr lang="zh-CN" altLang="en-US" spc="300">
                  <a:solidFill>
                    <a:srgbClr val="026CD4">
                      <a:lumMod val="50000"/>
                    </a:srgbClr>
                  </a:solidFill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lt"/>
                  <a:sym typeface="+mn-ea"/>
                </a:endParaRPr>
              </a:p>
            </p:txBody>
          </p:sp>
          <p:pic>
            <p:nvPicPr>
              <p:cNvPr id="17" name="图片 16" descr="1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250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18" name="图片 17" descr="4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8724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19" name="图片 18" descr="2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10571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20" name="图片 19" descr="3"/>
              <p:cNvPicPr>
                <a:picLocks noChangeAspect="1"/>
              </p:cNvPicPr>
              <p:nvPr>
                <p:custDataLst>
                  <p:tags r:id="rId27"/>
                </p:custDataLst>
              </p:nvPr>
            </p:nvPicPr>
            <p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8798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1" name="文本框 70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8965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02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8375" y="7189"/>
                <a:ext cx="2208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 lang="zh-CN" altLang="en-US">
                    <a:cs typeface="+mn-lt"/>
                    <a:sym typeface="+mn-ea"/>
                  </a:rPr>
                  <a:t>Instance Generation</a:t>
                </a:r>
                <a:endParaRPr lang="zh-CN" altLang="en-US" spc="300">
                  <a:solidFill>
                    <a:srgbClr val="007ADD">
                      <a:lumMod val="50000"/>
                    </a:srgbClr>
                  </a:solidFill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lt"/>
                  <a:sym typeface="+mn-ea"/>
                </a:endParaRPr>
              </a:p>
            </p:txBody>
          </p:sp>
          <p:pic>
            <p:nvPicPr>
              <p:cNvPr id="25" name="图片 24" descr="1"/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12525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39" name="图片 38" descr="4"/>
              <p:cNvPicPr>
                <a:picLocks noChangeAspect="1"/>
              </p:cNvPicPr>
              <p:nvPr>
                <p:custDataLst>
                  <p:tags r:id="rId35"/>
                </p:custDataLst>
              </p:nvPr>
            </p:nvPicPr>
            <p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12999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40" name="图片 39" descr="2"/>
              <p:cNvPicPr>
                <a:picLocks noChangeAspect="1"/>
              </p:cNvPicPr>
              <p:nvPr>
                <p:custDataLst>
                  <p:tags r:id="rId38"/>
                </p:custDataLst>
              </p:nvPr>
            </p:nvPicPr>
            <p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/>
              </a:stretch>
            </p:blipFill>
            <p:spPr>
              <a:xfrm>
                <a:off x="14846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41" name="图片 40" descr="3"/>
              <p:cNvPicPr>
                <a:picLocks noChangeAspect="1"/>
              </p:cNvPicPr>
              <p:nvPr>
                <p:custDataLst>
                  <p:tags r:id="rId41"/>
                </p:custDataLst>
              </p:nvPr>
            </p:nvPicPr>
            <p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/>
              </a:stretch>
            </p:blipFill>
            <p:spPr>
              <a:xfrm>
                <a:off x="13073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2" name="文本框 71"/>
              <p:cNvSpPr txBox="1"/>
              <p:nvPr>
                <p:custDataLst>
                  <p:tags r:id="rId44"/>
                </p:custDataLst>
              </p:nvPr>
            </p:nvSpPr>
            <p:spPr>
              <a:xfrm>
                <a:off x="13254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03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45"/>
                </p:custDataLst>
              </p:nvPr>
            </p:nvSpPr>
            <p:spPr>
              <a:xfrm>
                <a:off x="12446" y="7189"/>
                <a:ext cx="2650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 lang="zh-CN" altLang="en-US">
                    <a:cs typeface="+mn-lt"/>
                    <a:sym typeface="+mn-ea"/>
                  </a:rPr>
                  <a:t>Filtering and Quality Control</a:t>
                </a:r>
                <a:endParaRPr lang="zh-CN" altLang="en-US" spc="300">
                  <a:solidFill>
                    <a:srgbClr val="008BFF">
                      <a:lumMod val="50000"/>
                    </a:srgbClr>
                  </a:solidFill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lt"/>
                  <a:sym typeface="+mn-ea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029" y="8150"/>
                <a:ext cx="2353" cy="1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200">
                    <a:ea typeface="+mj-ea"/>
                    <a:cs typeface="+mn-lt"/>
                    <a:sym typeface="+mn-ea"/>
                  </a:rPr>
                  <a:t>seed instructions, template library, concept library</a:t>
                </a:r>
                <a:endParaRPr lang="zh-CN" altLang="en-US" sz="1200" spc="150">
                  <a:solidFill>
                    <a:srgbClr val="000000">
                      <a:lumMod val="75000"/>
                      <a:lumOff val="25000"/>
                    </a:srgbClr>
                  </a:solidFill>
                  <a:uFillTx/>
                  <a:ea typeface="+mj-ea"/>
                  <a:cs typeface="+mn-lt"/>
                </a:endParaRPr>
              </a:p>
              <a:p>
                <a:pPr algn="ctr"/>
                <a:endParaRPr lang="zh-CN" altLang="en-US" sz="1200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8518" y="8130"/>
                <a:ext cx="1954" cy="1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200">
                    <a:ea typeface="+mj-ea"/>
                    <a:cs typeface="+mn-lt"/>
                    <a:sym typeface="+mn-ea"/>
                  </a:rPr>
                  <a:t>seed instructions, template library, concept library</a:t>
                </a:r>
                <a:endParaRPr lang="zh-CN" altLang="en-US" sz="1200" spc="150">
                  <a:solidFill>
                    <a:srgbClr val="000000">
                      <a:lumMod val="75000"/>
                      <a:lumOff val="25000"/>
                    </a:srgbClr>
                  </a:solidFill>
                  <a:uFillTx/>
                  <a:ea typeface="+mj-ea"/>
                  <a:cs typeface="+mn-lt"/>
                </a:endParaRPr>
              </a:p>
              <a:p>
                <a:pPr algn="ctr"/>
                <a:endParaRPr lang="zh-CN" altLang="en-US" sz="1200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2527" y="8117"/>
                <a:ext cx="2525" cy="1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200"/>
                  <a:t>roduce SFT data highly adapted to educational scenarios through multiple rounds of quality control</a:t>
                </a:r>
                <a:endParaRPr lang="zh-CN" altLang="en-US" sz="1200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Part 1: SFT Data Synthesis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843915"/>
            <a:ext cx="116541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1: Design a </a:t>
            </a:r>
            <a:r>
              <a:rPr lang="en-US" altLang="zh-CN" sz="2000">
                <a:cs typeface="+mn-lt"/>
              </a:rPr>
              <a:t>S</a:t>
            </a:r>
            <a:r>
              <a:rPr lang="zh-CN" altLang="en-US" sz="2000">
                <a:cs typeface="+mn-lt"/>
              </a:rPr>
              <a:t>tructured </a:t>
            </a:r>
            <a:r>
              <a:rPr lang="en-US" altLang="zh-CN" sz="2000">
                <a:cs typeface="+mn-lt"/>
              </a:rPr>
              <a:t>F</a:t>
            </a:r>
            <a:r>
              <a:rPr lang="zh-CN" altLang="en-US" sz="2000">
                <a:cs typeface="+mn-lt"/>
              </a:rPr>
              <a:t>ramework (including seed instructions, template library, concept library)</a:t>
            </a:r>
            <a:endParaRPr lang="zh-CN" altLang="en-US" sz="2000">
              <a:cs typeface="+mn-lt"/>
            </a:endParaRPr>
          </a:p>
          <a:p>
            <a:pPr>
              <a:lnSpc>
                <a:spcPct val="140000"/>
              </a:lnSpc>
            </a:pP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45" name="图片 44" descr="/Users/houzheyan/Library/Containers/com.kingsoft.wpsoffice.mac/Data/tmp/photoedit2/20251221234249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968" y="1437640"/>
            <a:ext cx="3852545" cy="2086610"/>
          </a:xfrm>
          <a:prstGeom prst="rect">
            <a:avLst/>
          </a:prstGeom>
        </p:spPr>
      </p:pic>
      <p:pic>
        <p:nvPicPr>
          <p:cNvPr id="46" name="图片 45" descr="/Users/houzheyan/Library/Containers/com.kingsoft.wpsoffice.mac/Data/tmp/photoedit2/20251221234055/temp.pngte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130" y="1444625"/>
            <a:ext cx="4635500" cy="4925060"/>
          </a:xfrm>
          <a:prstGeom prst="rect">
            <a:avLst/>
          </a:prstGeom>
        </p:spPr>
      </p:pic>
      <p:pic>
        <p:nvPicPr>
          <p:cNvPr id="47" name="图片 46" descr="/Users/houzheyan/Library/Containers/com.kingsoft.wpsoffice.mac/Data/tmp/photoedit2/20251221234258/temp.pngte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8603" y="3762375"/>
            <a:ext cx="3833495" cy="262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Part 1: SFT Data Synthesis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843915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1: Design a </a:t>
            </a:r>
            <a:r>
              <a:rPr lang="en-US" altLang="zh-CN" sz="2000">
                <a:cs typeface="+mn-lt"/>
              </a:rPr>
              <a:t>S</a:t>
            </a:r>
            <a:r>
              <a:rPr lang="zh-CN" altLang="en-US" sz="2000">
                <a:cs typeface="+mn-lt"/>
              </a:rPr>
              <a:t>tructured </a:t>
            </a:r>
            <a:r>
              <a:rPr lang="en-US" altLang="zh-CN" sz="2000">
                <a:cs typeface="+mn-lt"/>
              </a:rPr>
              <a:t>F</a:t>
            </a:r>
            <a:r>
              <a:rPr lang="zh-CN" altLang="en-US" sz="2000">
                <a:cs typeface="+mn-lt"/>
              </a:rPr>
              <a:t>ramework (including seed instructions, template library, concept library)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9240" y="1565910"/>
            <a:ext cx="11654790" cy="27857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000"/>
              <a:t>A</a:t>
            </a:r>
            <a:r>
              <a:rPr lang="zh-CN" altLang="en-US" sz="2000"/>
              <a:t>dvantage</a:t>
            </a:r>
            <a:r>
              <a:rPr lang="en-US" altLang="zh-CN" sz="2000"/>
              <a:t>s: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/>
              <a:t>· Seed data not only provides instructions and answers, but also adds </a:t>
            </a:r>
            <a:r>
              <a:rPr lang="en-US" altLang="zh-CN" b="1"/>
              <a:t>rich metadata</a:t>
            </a:r>
            <a:r>
              <a:rPr lang="en-US" altLang="zh-CN"/>
              <a:t> (theme, difficulty, portrait,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type), laying the foundation for subsequent expansion and quality control.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· When generating, the code randomly selects elements such as disciplines, instruction types, concepts, etc.,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and dynamically fills them into the corresponding sentence templates, thus quickly combining a large and non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repetitive instruction draft like building blocks.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· This method greatly </a:t>
            </a:r>
            <a:r>
              <a:rPr lang="en-US" altLang="zh-CN" b="1"/>
              <a:t>improves generation efficiency and data diversity</a:t>
            </a:r>
            <a:r>
              <a:rPr lang="en-US" altLang="zh-CN"/>
              <a:t>, while ensuring that the content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remains </a:t>
            </a:r>
            <a:r>
              <a:rPr lang="en-US" altLang="zh-CN" b="1"/>
              <a:t>within the predetermined boundaries</a:t>
            </a:r>
            <a:r>
              <a:rPr lang="en-US" altLang="zh-CN"/>
              <a:t> of the educational field.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328295" y="4690745"/>
            <a:ext cx="1159446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I</a:t>
            </a:r>
            <a:r>
              <a:rPr lang="zh-CN" altLang="en-US" sz="2000"/>
              <a:t>nnovation</a:t>
            </a:r>
            <a:r>
              <a:rPr lang="en-US" altLang="zh-CN" sz="2000"/>
              <a:t>:</a:t>
            </a:r>
            <a:endParaRPr lang="en-US" altLang="zh-CN" sz="2000"/>
          </a:p>
          <a:p>
            <a:r>
              <a:rPr lang="en-US" altLang="zh-CN"/>
              <a:t>· Drawing on the relevant ideas of </a:t>
            </a:r>
            <a:r>
              <a:rPr lang="en-US" altLang="zh-CN" i="1"/>
              <a:t>Self-Instruct,</a:t>
            </a:r>
            <a:r>
              <a:rPr lang="en-US" altLang="zh-CN"/>
              <a:t> this</a:t>
            </a:r>
            <a:r>
              <a:rPr lang="en-US" altLang="zh-CN"/>
              <a:t> method can be seen as a more structured, domain specific, and non model dependent 'static evolution'.</a:t>
            </a:r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Part 1: SFT Data Synthesis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843915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2</a:t>
            </a:r>
            <a:r>
              <a:rPr lang="zh-CN" altLang="en-US" sz="2000">
                <a:cs typeface="+mn-lt"/>
                <a:sym typeface="+mn-ea"/>
              </a:rPr>
              <a:t>: Instance Generation</a:t>
            </a:r>
            <a:r>
              <a:rPr lang="en-US" altLang="zh-CN" sz="2000">
                <a:cs typeface="+mn-lt"/>
                <a:sym typeface="+mn-ea"/>
              </a:rPr>
              <a:t> through LLM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3" name="图片 2" descr="/Users/houzheyan/Library/Containers/com.kingsoft.wpsoffice.mac/Data/tmp/photoedit2/20251222000816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75" y="1846580"/>
            <a:ext cx="4841875" cy="43110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9240" y="1457960"/>
            <a:ext cx="59455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· </a:t>
            </a:r>
            <a:r>
              <a:rPr lang="zh-CN" altLang="en-US"/>
              <a:t>Prompt Engineering Guidance Professional Output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120130" y="1452880"/>
            <a:ext cx="5803265" cy="5241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en-US" altLang="zh-CN"/>
              <a:t>· </a:t>
            </a:r>
            <a:r>
              <a:rPr lang="zh-CN" altLang="en-US"/>
              <a:t>Adopting multiple practical techniques to improve 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  </a:t>
            </a:r>
            <a:r>
              <a:rPr lang="zh-CN" altLang="en-US"/>
              <a:t>generation speed:</a:t>
            </a:r>
            <a:endParaRPr lang="zh-CN" altLang="en-US"/>
          </a:p>
          <a:p>
            <a:pPr>
              <a:lnSpc>
                <a:spcPct val="110000"/>
              </a:lnSpc>
            </a:pPr>
            <a:r>
              <a:rPr lang="en-US" altLang="zh-CN"/>
              <a:t>  </a:t>
            </a:r>
            <a:r>
              <a:rPr lang="en-US" altLang="zh-CN" b="1"/>
              <a:t>Model quantization</a:t>
            </a:r>
            <a:r>
              <a:rPr lang="en-US" altLang="zh-CN"/>
              <a:t>: Using 8-bit quantization to 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load models significantly reduces video memory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usage.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</a:t>
            </a:r>
            <a:r>
              <a:rPr lang="en-US" altLang="zh-CN" b="1"/>
              <a:t>Batch generation:</a:t>
            </a:r>
            <a:r>
              <a:rPr lang="en-US" altLang="zh-CN"/>
              <a:t> Package prompt words for 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multiple instructions and send them to the model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for generation at once, fully utilizing GPU parallel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capabilities.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</a:t>
            </a:r>
            <a:r>
              <a:rPr lang="en-US" altLang="zh-CN" b="1"/>
              <a:t>Cache mechanism:</a:t>
            </a:r>
            <a:r>
              <a:rPr lang="en-US" altLang="zh-CN"/>
              <a:t> Cache similar instructions (with  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the first 50 characters, topic, and difficulty as keys)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to avoid duplicate calculations.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</a:t>
            </a:r>
            <a:r>
              <a:rPr lang="en-US" altLang="zh-CN" b="1"/>
              <a:t>Dynamic batch size adjustment:</a:t>
            </a:r>
            <a:r>
              <a:rPr lang="en-US" altLang="zh-CN"/>
              <a:t> dynamically adjust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the batch processing size based on the success rate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of generation, achieving a balance between speed </a:t>
            </a: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  and stability.</a:t>
            </a:r>
            <a:endParaRPr lang="en-US" altLang="zh-CN"/>
          </a:p>
          <a:p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Part 1: SFT Data Synthesis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2110" y="843915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3</a:t>
            </a:r>
            <a:r>
              <a:rPr lang="zh-CN" altLang="en-US" sz="2000">
                <a:cs typeface="+mn-lt"/>
                <a:sym typeface="+mn-ea"/>
              </a:rPr>
              <a:t>: Filtering and Quality Control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2110" y="1514475"/>
            <a:ext cx="11653520" cy="418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000"/>
              <a:t>1. Filtering based on rules and similarity: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/>
              <a:t>· When generating instructions, the hash value and text similarity of the instructions are calculated (using a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simplified bag of words method) to remove completely duplicated or highly similar instructions.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· After generating answers, low-quality answers with short lengths (such as less than 50 characters) will be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filtered out.</a:t>
            </a:r>
            <a:endParaRPr lang="en-US" altLang="zh-CN"/>
          </a:p>
          <a:p>
            <a:pPr>
              <a:lnSpc>
                <a:spcPct val="120000"/>
              </a:lnSpc>
            </a:pP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 sz="2000"/>
              <a:t>2. Control the diversity of data: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· </a:t>
            </a:r>
            <a:r>
              <a:rPr lang="en-US" altLang="zh-CN"/>
              <a:t>Real time tracking of the distribution of generated data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across disciplines, difficulty levels, student profiles, and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instruction types to ensure data balance and avoid the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model getting stuck in repetitive generation of specific </a:t>
            </a:r>
            <a:endParaRPr lang="en-US" altLang="zh-CN"/>
          </a:p>
          <a:p>
            <a:pPr>
              <a:lnSpc>
                <a:spcPct val="120000"/>
              </a:lnSpc>
            </a:pPr>
            <a:r>
              <a:rPr lang="en-US" altLang="zh-CN"/>
              <a:t>  patterns.</a:t>
            </a:r>
            <a:endParaRPr lang="en-US" altLang="zh-CN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635" y="3147060"/>
            <a:ext cx="2844800" cy="2908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Part 1: SFT Data Synthesis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2110" y="843915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</a:rPr>
              <a:t>Result: sft_data.jsonl</a:t>
            </a:r>
            <a:endParaRPr lang="en-US" altLang="zh-CN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10" y="1514475"/>
            <a:ext cx="11483340" cy="14338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10" y="2910840"/>
            <a:ext cx="11483340" cy="12642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" y="4170045"/>
            <a:ext cx="11483340" cy="12598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Preference Data Synthesis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982980"/>
            <a:ext cx="116541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1: </a:t>
            </a:r>
            <a:r>
              <a:rPr sz="2000">
                <a:cs typeface="+mn-lt"/>
              </a:rPr>
              <a:t>Constructed a specialized and large-scale problem pool in the field of education</a:t>
            </a:r>
            <a:endParaRPr sz="20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</a:t>
            </a:r>
            <a:r>
              <a:rPr lang="en-US" altLang="zh-CN" sz="2000">
                <a:cs typeface="+mn-lt"/>
              </a:rPr>
              <a:t>2</a:t>
            </a:r>
            <a:r>
              <a:rPr lang="zh-CN" altLang="en-US" sz="2000">
                <a:cs typeface="+mn-lt"/>
              </a:rPr>
              <a:t>: </a:t>
            </a:r>
            <a:r>
              <a:rPr sz="2000">
                <a:cs typeface="+mn-lt"/>
              </a:rPr>
              <a:t>Refine prompt engineering to build high-quality answers</a:t>
            </a:r>
            <a:endParaRPr sz="20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</a:t>
            </a:r>
            <a:r>
              <a:rPr lang="en-US" altLang="zh-CN" sz="2000">
                <a:cs typeface="+mn-lt"/>
              </a:rPr>
              <a:t>3</a:t>
            </a:r>
            <a:r>
              <a:rPr lang="zh-CN" altLang="en-US" sz="2000">
                <a:cs typeface="+mn-lt"/>
              </a:rPr>
              <a:t>: Systematically and typologically construct low-quality answers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604357" y="2902843"/>
            <a:ext cx="8798213" cy="2851632"/>
            <a:chOff x="2746" y="4600"/>
            <a:chExt cx="13855" cy="4491"/>
          </a:xfrm>
        </p:grpSpPr>
        <p:sp>
          <p:nvSpPr>
            <p:cNvPr id="62" name="textbox 62"/>
            <p:cNvSpPr/>
            <p:nvPr/>
          </p:nvSpPr>
          <p:spPr>
            <a:xfrm>
              <a:off x="2746" y="4600"/>
              <a:ext cx="13578" cy="357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985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024" y="4958"/>
              <a:ext cx="13577" cy="4133"/>
              <a:chOff x="3411" y="5446"/>
              <a:chExt cx="12234" cy="3585"/>
            </a:xfrm>
          </p:grpSpPr>
          <p:cxnSp>
            <p:nvCxnSpPr>
              <p:cNvPr id="33" name="直接箭头连接符 32"/>
              <p:cNvCxnSpPr/>
              <p:nvPr>
                <p:custDataLst>
                  <p:tags r:id="rId3"/>
                </p:custDataLst>
              </p:nvPr>
            </p:nvCxnSpPr>
            <p:spPr>
              <a:xfrm>
                <a:off x="3411" y="6276"/>
                <a:ext cx="12234" cy="5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26CD4">
                    <a:lumMod val="20000"/>
                    <a:lumOff val="80000"/>
                  </a:srgbClr>
                </a:solidFill>
                <a:prstDash val="sysDot"/>
                <a:miter lim="800000"/>
                <a:tailEnd type="arrow"/>
              </a:ln>
              <a:effectLst/>
            </p:spPr>
          </p:cxnSp>
          <p:pic>
            <p:nvPicPr>
              <p:cNvPr id="3" name="图片 2" descr="1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975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10" name="图片 9" descr="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450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11" name="图片 10" descr="2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296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12" name="图片 11" descr="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4524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0" name="文本框 69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738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01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36" name="文本框 3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4078" y="7213"/>
                <a:ext cx="2281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 lang="en-US" altLang="zh-CN">
                    <a:cs typeface="+mn-lt"/>
                    <a:sym typeface="+mn-ea"/>
                  </a:rPr>
                  <a:t>Construct a Problem Pool</a:t>
                </a:r>
                <a:endParaRPr lang="en-US" altLang="zh-CN">
                  <a:cs typeface="+mn-lt"/>
                  <a:sym typeface="+mn-ea"/>
                </a:endParaRPr>
              </a:p>
            </p:txBody>
          </p:sp>
          <p:pic>
            <p:nvPicPr>
              <p:cNvPr id="17" name="图片 16" descr="1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250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18" name="图片 17" descr="4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8724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19" name="图片 18" descr="2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10571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20" name="图片 19" descr="3"/>
              <p:cNvPicPr>
                <a:picLocks noChangeAspect="1"/>
              </p:cNvPicPr>
              <p:nvPr>
                <p:custDataLst>
                  <p:tags r:id="rId27"/>
                </p:custDataLst>
              </p:nvPr>
            </p:nvPicPr>
            <p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8798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1" name="文本框 70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8965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02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8324" y="7189"/>
                <a:ext cx="2383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>
                    <a:cs typeface="+mn-lt"/>
                    <a:sym typeface="+mn-ea"/>
                  </a:rPr>
                  <a:t>Refine </a:t>
                </a:r>
                <a:r>
                  <a:rPr lang="en-US">
                    <a:cs typeface="+mn-lt"/>
                    <a:sym typeface="+mn-ea"/>
                  </a:rPr>
                  <a:t>P</a:t>
                </a:r>
                <a:r>
                  <a:rPr>
                    <a:cs typeface="+mn-lt"/>
                    <a:sym typeface="+mn-ea"/>
                  </a:rPr>
                  <a:t>rompt </a:t>
                </a:r>
                <a:r>
                  <a:rPr lang="en-US">
                    <a:cs typeface="+mn-lt"/>
                    <a:sym typeface="+mn-ea"/>
                  </a:rPr>
                  <a:t>E</a:t>
                </a:r>
                <a:r>
                  <a:rPr>
                    <a:cs typeface="+mn-lt"/>
                    <a:sym typeface="+mn-ea"/>
                  </a:rPr>
                  <a:t>ngineering</a:t>
                </a:r>
                <a:endParaRPr lang="zh-CN" altLang="en-US" spc="300">
                  <a:solidFill>
                    <a:srgbClr val="007ADD">
                      <a:lumMod val="50000"/>
                    </a:srgbClr>
                  </a:solidFill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lt"/>
                  <a:sym typeface="+mn-ea"/>
                </a:endParaRPr>
              </a:p>
            </p:txBody>
          </p:sp>
          <p:pic>
            <p:nvPicPr>
              <p:cNvPr id="25" name="图片 24" descr="1"/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12525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39" name="图片 38" descr="4"/>
              <p:cNvPicPr>
                <a:picLocks noChangeAspect="1"/>
              </p:cNvPicPr>
              <p:nvPr>
                <p:custDataLst>
                  <p:tags r:id="rId35"/>
                </p:custDataLst>
              </p:nvPr>
            </p:nvPicPr>
            <p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12999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40" name="图片 39" descr="2"/>
              <p:cNvPicPr>
                <a:picLocks noChangeAspect="1"/>
              </p:cNvPicPr>
              <p:nvPr>
                <p:custDataLst>
                  <p:tags r:id="rId38"/>
                </p:custDataLst>
              </p:nvPr>
            </p:nvPicPr>
            <p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/>
              </a:stretch>
            </p:blipFill>
            <p:spPr>
              <a:xfrm>
                <a:off x="14846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41" name="图片 40" descr="3"/>
              <p:cNvPicPr>
                <a:picLocks noChangeAspect="1"/>
              </p:cNvPicPr>
              <p:nvPr>
                <p:custDataLst>
                  <p:tags r:id="rId41"/>
                </p:custDataLst>
              </p:nvPr>
            </p:nvPicPr>
            <p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/>
              </a:stretch>
            </p:blipFill>
            <p:spPr>
              <a:xfrm>
                <a:off x="13073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2" name="文本框 71"/>
              <p:cNvSpPr txBox="1"/>
              <p:nvPr>
                <p:custDataLst>
                  <p:tags r:id="rId44"/>
                </p:custDataLst>
              </p:nvPr>
            </p:nvSpPr>
            <p:spPr>
              <a:xfrm>
                <a:off x="13254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03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45"/>
                </p:custDataLst>
              </p:nvPr>
            </p:nvSpPr>
            <p:spPr>
              <a:xfrm>
                <a:off x="12494" y="7189"/>
                <a:ext cx="2650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 lang="en-US" altLang="zh-CN">
                    <a:cs typeface="+mn-lt"/>
                    <a:sym typeface="+mn-ea"/>
                  </a:rPr>
                  <a:t>C</a:t>
                </a:r>
                <a:r>
                  <a:rPr lang="zh-CN" altLang="en-US">
                    <a:cs typeface="+mn-lt"/>
                    <a:sym typeface="+mn-ea"/>
                  </a:rPr>
                  <a:t>onstruct </a:t>
                </a:r>
                <a:r>
                  <a:rPr lang="en-US" altLang="zh-CN">
                    <a:cs typeface="+mn-lt"/>
                    <a:sym typeface="+mn-ea"/>
                  </a:rPr>
                  <a:t>L</a:t>
                </a:r>
                <a:r>
                  <a:rPr lang="zh-CN" altLang="en-US">
                    <a:cs typeface="+mn-lt"/>
                    <a:sym typeface="+mn-ea"/>
                  </a:rPr>
                  <a:t>ow-quality </a:t>
                </a:r>
                <a:r>
                  <a:rPr lang="en-US" altLang="zh-CN">
                    <a:cs typeface="+mn-lt"/>
                    <a:sym typeface="+mn-ea"/>
                  </a:rPr>
                  <a:t>A</a:t>
                </a:r>
                <a:r>
                  <a:rPr lang="zh-CN" altLang="en-US">
                    <a:cs typeface="+mn-lt"/>
                    <a:sym typeface="+mn-ea"/>
                  </a:rPr>
                  <a:t>nswers</a:t>
                </a:r>
                <a:endParaRPr lang="zh-CN" altLang="en-US" spc="300">
                  <a:solidFill>
                    <a:srgbClr val="008BFF">
                      <a:lumMod val="50000"/>
                    </a:srgbClr>
                  </a:solidFill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lt"/>
                  <a:sym typeface="+mn-ea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029" y="8150"/>
                <a:ext cx="2353" cy="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200">
                    <a:ea typeface="+mj-ea"/>
                    <a:cs typeface="+mn-lt"/>
                    <a:sym typeface="+mn-ea"/>
                  </a:rPr>
                  <a:t>l</a:t>
                </a:r>
                <a:r>
                  <a:rPr lang="zh-CN" altLang="en-US" sz="1200">
                    <a:ea typeface="+mj-ea"/>
                    <a:cs typeface="+mn-lt"/>
                    <a:sym typeface="+mn-ea"/>
                  </a:rPr>
                  <a:t>arge scale domain knowledge engineering</a:t>
                </a:r>
                <a:endParaRPr lang="zh-CN" altLang="en-US" sz="1200">
                  <a:ea typeface="+mj-ea"/>
                  <a:cs typeface="+mn-lt"/>
                  <a:sym typeface="+mn-ea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8415" y="8130"/>
                <a:ext cx="2280" cy="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200">
                    <a:ea typeface="+mj-ea"/>
                    <a:cs typeface="+mn-lt"/>
                    <a:sym typeface="+mn-ea"/>
                  </a:rPr>
                  <a:t>d</a:t>
                </a:r>
                <a:r>
                  <a:rPr lang="zh-CN" altLang="en-US" sz="1200">
                    <a:ea typeface="+mj-ea"/>
                    <a:cs typeface="+mn-lt"/>
                    <a:sym typeface="+mn-ea"/>
                  </a:rPr>
                  <a:t>ifficulty adaptation and personalized teaching</a:t>
                </a:r>
                <a:endParaRPr lang="zh-CN" altLang="en-US" sz="1200">
                  <a:ea typeface="+mj-ea"/>
                  <a:cs typeface="+mn-lt"/>
                  <a:sym typeface="+mn-ea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2527" y="8117"/>
                <a:ext cx="2525" cy="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200"/>
                  <a:t>b</a:t>
                </a:r>
                <a:r>
                  <a:rPr lang="zh-CN" altLang="en-US" sz="1200"/>
                  <a:t>uilding high-quality comparisons</a:t>
                </a:r>
                <a:endParaRPr lang="zh-CN" altLang="en-US" sz="1200"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Preference Data Synthesis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774700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1: </a:t>
            </a:r>
            <a:r>
              <a:rPr sz="2000">
                <a:cs typeface="+mn-lt"/>
              </a:rPr>
              <a:t>Constructed a specialized and large-scale problem pool in the field of education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4" name="图片 3" descr="/Users/houzheyan/Library/Containers/com.kingsoft.wpsoffice.mac/Data/tmp/photoedit2/20251222010058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905" y="1774190"/>
            <a:ext cx="3093085" cy="4733290"/>
          </a:xfrm>
          <a:prstGeom prst="rect">
            <a:avLst/>
          </a:prstGeom>
        </p:spPr>
      </p:pic>
      <p:pic>
        <p:nvPicPr>
          <p:cNvPr id="5" name="图片 4" descr="/Users/houzheyan/Library/Containers/com.kingsoft.wpsoffice.mac/Data/tmp/photoedit2/20251222010342/temp.pngte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065" y="1728470"/>
            <a:ext cx="2491105" cy="47523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75615" y="1348740"/>
            <a:ext cx="56591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/>
              <a:t>1.</a:t>
            </a:r>
            <a:r>
              <a:rPr lang="zh-CN" altLang="en-US"/>
              <a:t>Systematic</a:t>
            </a:r>
            <a:r>
              <a:rPr lang="en-US" altLang="zh-CN"/>
              <a:t> </a:t>
            </a:r>
            <a:r>
              <a:rPr lang="zh-CN" altLang="en-US"/>
              <a:t>organization of</a:t>
            </a:r>
            <a:r>
              <a:rPr lang="en-US" altLang="zh-CN"/>
              <a:t> </a:t>
            </a:r>
            <a:r>
              <a:rPr lang="zh-CN" altLang="en-US"/>
              <a:t>domain concepts</a:t>
            </a:r>
            <a:r>
              <a:rPr lang="en-US" altLang="zh-CN"/>
              <a:t>: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6583045" y="1345565"/>
            <a:ext cx="56591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/>
              <a:t>2.</a:t>
            </a:r>
            <a:r>
              <a:rPr lang="zh-CN" altLang="en-US"/>
              <a:t>Multi</a:t>
            </a:r>
            <a:r>
              <a:rPr lang="en-US" altLang="zh-CN"/>
              <a:t> </a:t>
            </a:r>
            <a:r>
              <a:rPr lang="zh-CN" altLang="en-US"/>
              <a:t>dimensional question template library</a:t>
            </a:r>
            <a:r>
              <a:rPr lang="en-US" altLang="zh-CN"/>
              <a:t>:</a:t>
            </a:r>
            <a:endParaRPr lang="en-US" altLang="zh-C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Preference Data Synthesis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774700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2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sz="2000">
                <a:cs typeface="+mn-lt"/>
                <a:sym typeface="+mn-ea"/>
              </a:rPr>
              <a:t>Refine prompt engineering to build high-quality answers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3" name="图片 2" descr="/Users/houzheyan/Library/Containers/com.kingsoft.wpsoffice.mac/Data/tmp/photoedit2/20251222012002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165" y="774700"/>
            <a:ext cx="3201670" cy="56851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69240" y="1561465"/>
            <a:ext cx="735139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· </a:t>
            </a:r>
            <a:r>
              <a:rPr lang="zh-CN" altLang="en-US" b="1"/>
              <a:t>Three dimensional student portrait modeling: </a:t>
            </a:r>
            <a:endParaRPr lang="zh-CN" altLang="en-US" b="1"/>
          </a:p>
          <a:p>
            <a:r>
              <a:rPr lang="en-US" altLang="zh-CN"/>
              <a:t>  </a:t>
            </a:r>
            <a:r>
              <a:rPr lang="zh-CN" altLang="en-US"/>
              <a:t>Three typical student portraits are defined as "weak understanding", </a:t>
            </a:r>
            <a:endParaRPr lang="zh-CN" altLang="en-US"/>
          </a:p>
          <a:p>
            <a:r>
              <a:rPr lang="en-US" altLang="zh-CN"/>
              <a:t>  </a:t>
            </a:r>
            <a:r>
              <a:rPr lang="zh-CN" altLang="en-US"/>
              <a:t>"moderate mastery", and "solid knowledge", accurately targeting </a:t>
            </a:r>
            <a:endParaRPr lang="zh-CN" altLang="en-US"/>
          </a:p>
          <a:p>
            <a:r>
              <a:rPr lang="en-US" altLang="zh-CN"/>
              <a:t>  </a:t>
            </a:r>
            <a:r>
              <a:rPr lang="zh-CN" altLang="en-US"/>
              <a:t>learners at different stages of learning.</a:t>
            </a:r>
            <a:endParaRPr lang="zh-CN" altLang="en-US"/>
          </a:p>
          <a:p>
            <a:endParaRPr lang="zh-CN" altLang="en-US"/>
          </a:p>
          <a:p>
            <a:r>
              <a:rPr lang="en-US" altLang="zh-CN" b="1"/>
              <a:t>· Teaching guidance principle matrix: </a:t>
            </a:r>
            <a:endParaRPr lang="en-US" altLang="zh-CN" b="1"/>
          </a:p>
          <a:p>
            <a:r>
              <a:rPr lang="en-US" altLang="zh-CN"/>
              <a:t>  A detailed teaching specification matrix with 9 dimensions (3 student </a:t>
            </a:r>
            <a:endParaRPr lang="en-US" altLang="zh-CN"/>
          </a:p>
          <a:p>
            <a:r>
              <a:rPr lang="en-US" altLang="zh-CN"/>
              <a:t>  portraits x 3 difficulty levels) has been created.</a:t>
            </a:r>
            <a:endParaRPr lang="en-US" altLang="zh-CN"/>
          </a:p>
          <a:p>
            <a:endParaRPr lang="en-US" altLang="zh-CN"/>
          </a:p>
          <a:p>
            <a:r>
              <a:rPr lang="en-US" altLang="zh-CN" b="1"/>
              <a:t>· Dynamic prompt word generation: </a:t>
            </a:r>
            <a:endParaRPr lang="en-US" altLang="zh-CN" b="1"/>
          </a:p>
          <a:p>
            <a:r>
              <a:rPr lang="en-US" altLang="zh-CN"/>
              <a:t>  Based on randomly selected subjects, questions, student portraits,</a:t>
            </a:r>
            <a:endParaRPr lang="en-US" altLang="zh-CN"/>
          </a:p>
          <a:p>
            <a:r>
              <a:rPr lang="en-US" altLang="zh-CN"/>
              <a:t>  and difficulty levels, dynamically assemble prompt words containing </a:t>
            </a:r>
            <a:endParaRPr lang="en-US" altLang="zh-CN"/>
          </a:p>
          <a:p>
            <a:r>
              <a:rPr lang="en-US" altLang="zh-CN"/>
              <a:t>  specific teaching instructions, strictly constraining LLM's response </a:t>
            </a:r>
            <a:endParaRPr lang="en-US" altLang="zh-CN"/>
          </a:p>
          <a:p>
            <a:r>
              <a:rPr lang="en-US" altLang="zh-CN"/>
              <a:t>  style, vocabulary, structure, examples, and length.</a:t>
            </a:r>
            <a:endParaRPr lang="en-US" alt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Preference Data Synthesis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774700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3</a:t>
            </a:r>
            <a:r>
              <a:rPr lang="zh-CN" altLang="en-US" sz="2000">
                <a:cs typeface="+mn-lt"/>
                <a:sym typeface="+mn-ea"/>
              </a:rPr>
              <a:t>: Systematically and typologically construct low-quality answers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4" name="图片 3" descr="/Users/houzheyan/Library/Containers/com.kingsoft.wpsoffice.mac/Data/tmp/photoedit2/20251222013611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440" y="2372995"/>
            <a:ext cx="4127500" cy="2832100"/>
          </a:xfrm>
          <a:prstGeom prst="rect">
            <a:avLst/>
          </a:prstGeom>
        </p:spPr>
      </p:pic>
      <p:pic>
        <p:nvPicPr>
          <p:cNvPr id="5" name="图片 4" descr="/Users/houzheyan/Library/Containers/com.kingsoft.wpsoffice.mac/Data/tmp/photoedit2/20251222013603/temp.pngte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765" y="1337310"/>
            <a:ext cx="4355465" cy="51898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Preference Data Synthesis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774700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3</a:t>
            </a:r>
            <a:r>
              <a:rPr lang="zh-CN" altLang="en-US" sz="2000">
                <a:cs typeface="+mn-lt"/>
                <a:sym typeface="+mn-ea"/>
              </a:rPr>
              <a:t>: Systematically and typologically construct low-quality answers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4" name="图片 3" descr="/Users/houzheyan/Library/Containers/com.kingsoft.wpsoffice.mac/Data/tmp/photoedit2/20251222013611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440" y="2372995"/>
            <a:ext cx="4127500" cy="2832100"/>
          </a:xfrm>
          <a:prstGeom prst="rect">
            <a:avLst/>
          </a:prstGeom>
        </p:spPr>
      </p:pic>
      <p:pic>
        <p:nvPicPr>
          <p:cNvPr id="5" name="图片 4" descr="/Users/houzheyan/Library/Containers/com.kingsoft.wpsoffice.mac/Data/tmp/photoedit2/20251222013603/temp.pngte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765" y="1337310"/>
            <a:ext cx="4355465" cy="51898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Preference Data Synthesis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69240" y="774700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Result: preference_data.jsonl</a:t>
            </a:r>
            <a:endParaRPr lang="en-US" altLang="zh-CN" sz="2000">
              <a:cs typeface="+mn-lt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30" y="1347470"/>
            <a:ext cx="1141857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3: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Data Filtering for SFT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9905" y="2494280"/>
            <a:ext cx="1141031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1: </a:t>
            </a:r>
            <a:r>
              <a:rPr sz="2000">
                <a:cs typeface="+mn-lt"/>
                <a:sym typeface="+mn-ea"/>
              </a:rPr>
              <a:t>Quality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2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sz="2000">
                <a:cs typeface="+mn-lt"/>
                <a:sym typeface="+mn-ea"/>
              </a:rPr>
              <a:t>Correctness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3</a:t>
            </a:r>
            <a:r>
              <a:rPr lang="zh-CN" altLang="en-US" sz="2000">
                <a:cs typeface="+mn-lt"/>
                <a:sym typeface="+mn-ea"/>
              </a:rPr>
              <a:t>: Diversity filtering</a:t>
            </a:r>
            <a:endParaRPr lang="zh-CN" altLang="en-US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4</a:t>
            </a:r>
            <a:r>
              <a:rPr lang="zh-CN" altLang="en-US" sz="2000">
                <a:cs typeface="+mn-lt"/>
                <a:sym typeface="+mn-ea"/>
              </a:rPr>
              <a:t>:</a:t>
            </a:r>
            <a:r>
              <a:rPr lang="en-US" altLang="zh-CN" sz="2000">
                <a:cs typeface="+mn-lt"/>
                <a:sym typeface="+mn-ea"/>
              </a:rPr>
              <a:t> Balanced sampling</a:t>
            </a:r>
            <a:endParaRPr lang="en-US" altLang="zh-CN" sz="2000">
              <a:cs typeface="+mn-lt"/>
              <a:sym typeface="+mn-ea"/>
            </a:endParaRPr>
          </a:p>
        </p:txBody>
      </p:sp>
      <p:pic>
        <p:nvPicPr>
          <p:cNvPr id="5" name="图片 4" descr="/Users/houzheyan/Library/Containers/com.kingsoft.wpsoffice.mac/Data/tmp/photoedit2/20251222024637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515" y="2193925"/>
            <a:ext cx="7233920" cy="28587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3: Data Filtering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for SFT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0510" y="755650"/>
            <a:ext cx="1163129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1: </a:t>
            </a:r>
            <a:r>
              <a:rPr sz="2000">
                <a:cs typeface="+mn-lt"/>
                <a:sym typeface="+mn-ea"/>
              </a:rPr>
              <a:t>Quality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Calculate a quality score for each sample, with scoring criteria covering multiple dimensions such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as completeness, minimum length, content relevance, answer structure, and format standardization.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For example, samples with instructions that are too short, outputs that are too brief, or lack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structure will be penalized.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Samples with scores below the set threshold will be marked as low-quality and removed, while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recording the reason for rejection.</a:t>
            </a:r>
            <a:endParaRPr lang="en-US" altLang="zh-CN" sz="2000">
              <a:cs typeface="+mn-lt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510" y="4145915"/>
            <a:ext cx="1163129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2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sz="2000">
                <a:cs typeface="+mn-lt"/>
                <a:sym typeface="+mn-ea"/>
              </a:rPr>
              <a:t>Correctness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</a:t>
            </a:r>
            <a:r>
              <a:rPr lang="en-US" altLang="zh-CN" sz="2000">
                <a:cs typeface="+mn-lt"/>
                <a:sym typeface="+mn-ea"/>
              </a:rPr>
              <a:t>Evaluate the relevance of the answer by comparing the keywords in the instruction and output,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check if the output has a certain length and structure (such as including causal conjunctions), and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avoid answers that contain template phrases, are too empty, or clearly incomplete.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Similarly, the accountant calculates a correctness score and filters out samples with low scores.</a:t>
            </a:r>
            <a:endParaRPr lang="en-US" altLang="zh-CN" sz="2000">
              <a:cs typeface="+mn-lt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3: Data Filtering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for SFT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0510" y="829310"/>
            <a:ext cx="1163129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3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lang="zh-CN" altLang="en-US" sz="2000">
                <a:cs typeface="+mn-lt"/>
                <a:sym typeface="+mn-ea"/>
              </a:rPr>
              <a:t>Diversity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</a:t>
            </a:r>
            <a:r>
              <a:rPr lang="en-US" altLang="zh-CN" sz="2000">
                <a:cs typeface="+mn-lt"/>
                <a:sym typeface="+mn-ea"/>
              </a:rPr>
              <a:t>Quantify the similarity between samples using the </a:t>
            </a:r>
            <a:r>
              <a:rPr lang="en-US" altLang="zh-CN" sz="2000" i="1">
                <a:cs typeface="+mn-lt"/>
                <a:sym typeface="+mn-ea"/>
              </a:rPr>
              <a:t>Rouge-L</a:t>
            </a:r>
            <a:r>
              <a:rPr lang="en-US" altLang="zh-CN" sz="2000">
                <a:cs typeface="+mn-lt"/>
                <a:sym typeface="+mn-ea"/>
              </a:rPr>
              <a:t> algorithm</a:t>
            </a:r>
            <a:r>
              <a:rPr lang="en-US" altLang="zh-CN" sz="2000">
                <a:cs typeface="+mn-lt"/>
                <a:sym typeface="+mn-ea"/>
              </a:rPr>
              <a:t>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Batch processing strategy is adopted to cope with the memory pressure of large datasets. For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sample pairs with similarity exceeding the threshold, the one with higher comprehensive quality will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be retained and the other will be removed.</a:t>
            </a:r>
            <a:endParaRPr lang="en-US" altLang="zh-CN" sz="2000">
              <a:cs typeface="+mn-lt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510" y="3331210"/>
            <a:ext cx="1163129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4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lang="en-US" altLang="zh-CN" sz="2000">
                <a:cs typeface="+mn-lt"/>
                <a:sym typeface="+mn-ea"/>
              </a:rPr>
              <a:t>Balanced sampling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It is layered based on the metadata of the samples (topic, difficulty) to ensure that each category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has a certain representativeness in the final dataset.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When sampling, priority will be given to selecting the sample with the highest comprehensive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quality (the sum of quality score and correctness score) within each stratum. If the total number of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samples is still less than the target quantity, the sample with the highest global quality will be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supplemented.</a:t>
            </a:r>
            <a:endParaRPr lang="en-US" altLang="zh-CN" sz="2000">
              <a:cs typeface="+mn-lt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Part 3: Data Filtering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for SFT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2110" y="843915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</a:rPr>
              <a:t>Result: filtered_sft_data.jsonl</a:t>
            </a:r>
            <a:endParaRPr lang="en-US" altLang="zh-CN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370965"/>
            <a:ext cx="11396980" cy="15868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2931160"/>
            <a:ext cx="11396980" cy="16205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00" y="4521835"/>
            <a:ext cx="11396345" cy="14281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4: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Data Filtering for DPO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0070" y="2372995"/>
            <a:ext cx="1141031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1: </a:t>
            </a:r>
            <a:r>
              <a:rPr sz="2000">
                <a:cs typeface="+mn-lt"/>
                <a:sym typeface="+mn-ea"/>
              </a:rPr>
              <a:t>Quality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2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sz="2000">
                <a:cs typeface="+mn-lt"/>
                <a:sym typeface="+mn-ea"/>
              </a:rPr>
              <a:t>Correctness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3</a:t>
            </a:r>
            <a:r>
              <a:rPr lang="zh-CN" altLang="en-US" sz="2000">
                <a:cs typeface="+mn-lt"/>
                <a:sym typeface="+mn-ea"/>
              </a:rPr>
              <a:t>: Diversity filtering</a:t>
            </a:r>
            <a:endParaRPr lang="zh-CN" altLang="en-US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4</a:t>
            </a:r>
            <a:r>
              <a:rPr lang="zh-CN" altLang="en-US" sz="2000">
                <a:cs typeface="+mn-lt"/>
                <a:sym typeface="+mn-ea"/>
              </a:rPr>
              <a:t>:</a:t>
            </a:r>
            <a:r>
              <a:rPr lang="en-US" altLang="zh-CN" sz="2000">
                <a:cs typeface="+mn-lt"/>
                <a:sym typeface="+mn-ea"/>
              </a:rPr>
              <a:t> Balanced sampling</a:t>
            </a:r>
            <a:endParaRPr lang="en-US" altLang="zh-CN" sz="2000">
              <a:cs typeface="+mn-lt"/>
              <a:sym typeface="+mn-ea"/>
            </a:endParaRPr>
          </a:p>
        </p:txBody>
      </p:sp>
      <p:pic>
        <p:nvPicPr>
          <p:cNvPr id="2" name="图片 1" descr="/Users/houzheyan/Library/Containers/com.kingsoft.wpsoffice.mac/Data/tmp/photoedit2/20251222030912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050" y="1371283"/>
            <a:ext cx="6478270" cy="4504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4: Data Filtering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for DPO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0510" y="755650"/>
            <a:ext cx="1163129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1: </a:t>
            </a:r>
            <a:r>
              <a:rPr sz="2000">
                <a:cs typeface="+mn-lt"/>
                <a:sym typeface="+mn-ea"/>
              </a:rPr>
              <a:t>Quality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This method not only evaluates the length, structure, and depth of content of the "selected" answer,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but also specifically checks whether there are obvious signs of errors in the "rejected" answer, such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as containing keywords such as "wrong", "incorrect", "too simple", etc.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At the same time, it will refer to the quality ratio provided in the metadata to ensure that the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selected answer is significantly better in quality than the rejected answer.</a:t>
            </a:r>
            <a:endParaRPr lang="en-US" altLang="zh-CN" sz="2000">
              <a:cs typeface="+mn-lt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510" y="3807460"/>
            <a:ext cx="1163129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2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sz="2000">
                <a:cs typeface="+mn-lt"/>
                <a:sym typeface="+mn-ea"/>
              </a:rPr>
              <a:t>Correctness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Check if the 'selected' answer has logical depth, such as whether it includes causal explanations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and whether specific explanations are provided.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At the same time, it once again reinforced the judgment of obvious errors in the "rejected" answer.</a:t>
            </a:r>
            <a:endParaRPr lang="en-US" altLang="zh-CN" sz="2000">
              <a:cs typeface="+mn-lt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4: Data Filtering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for DPO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0510" y="829310"/>
            <a:ext cx="11742420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3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lang="zh-CN" altLang="en-US" sz="2000">
                <a:cs typeface="+mn-lt"/>
                <a:sym typeface="+mn-ea"/>
              </a:rPr>
              <a:t>Diversity filtering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Similarity filtering based on semantic tags, inspired by the </a:t>
            </a:r>
            <a:r>
              <a:rPr lang="en-US" altLang="zh-CN" sz="2000" i="1">
                <a:cs typeface="+mn-lt"/>
                <a:sym typeface="+mn-ea"/>
              </a:rPr>
              <a:t>#InsTag</a:t>
            </a:r>
            <a:r>
              <a:rPr lang="en-US" altLang="zh-CN" sz="2000">
                <a:cs typeface="+mn-lt"/>
                <a:sym typeface="+mn-ea"/>
              </a:rPr>
              <a:t> concept, aims to quickly identify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and remove semantically duplicated samples without relying on external deep learning models.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First, generate a set of semantic labels for each sample, and then calculate the Jaccard similarity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between the two sample label sets.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Finally, by combining the similarity of tags and text fingerprints, it is determined whether the sample </a:t>
            </a:r>
            <a:endParaRPr lang="en-US" altLang="zh-CN"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  is too repetitive and the one with higher overall quality is retained.</a:t>
            </a:r>
            <a:endParaRPr lang="en-US" altLang="zh-CN" sz="2000">
              <a:cs typeface="+mn-lt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510" y="4218940"/>
            <a:ext cx="1163129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  <a:sym typeface="+mn-ea"/>
              </a:rPr>
              <a:t>Step </a:t>
            </a:r>
            <a:r>
              <a:rPr lang="en-US" altLang="zh-CN" sz="2000">
                <a:cs typeface="+mn-lt"/>
                <a:sym typeface="+mn-ea"/>
              </a:rPr>
              <a:t>4</a:t>
            </a:r>
            <a:r>
              <a:rPr lang="zh-CN" altLang="en-US" sz="2000">
                <a:cs typeface="+mn-lt"/>
                <a:sym typeface="+mn-ea"/>
              </a:rPr>
              <a:t>: </a:t>
            </a:r>
            <a:r>
              <a:rPr lang="en-US" altLang="zh-CN" sz="2000">
                <a:cs typeface="+mn-lt"/>
                <a:sym typeface="+mn-ea"/>
              </a:rPr>
              <a:t>Balanced sampling</a:t>
            </a:r>
            <a:endParaRPr sz="2000">
              <a:cs typeface="+mn-lt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  <a:sym typeface="+mn-ea"/>
              </a:rPr>
              <a:t>· </a:t>
            </a:r>
            <a:r>
              <a:rPr lang="en-US" altLang="zh-CN" sz="2000">
                <a:cs typeface="+mn-lt"/>
                <a:sym typeface="+mn-ea"/>
              </a:rPr>
              <a:t>The same as SFT.</a:t>
            </a:r>
            <a:endParaRPr lang="en-US" altLang="zh-CN" sz="2000">
              <a:cs typeface="+mn-lt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 Part 4: Data Filtering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for DPO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72110" y="843915"/>
            <a:ext cx="11654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sz="2000">
                <a:cs typeface="+mn-lt"/>
              </a:rPr>
              <a:t>Result: filtered_preference_data.jsonl</a:t>
            </a:r>
            <a:endParaRPr lang="en-US" altLang="zh-CN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10" y="1378585"/>
            <a:ext cx="11469370" cy="17824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10" y="3124200"/>
            <a:ext cx="11469370" cy="24923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5: LLM Post-Training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3841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5110" y="9582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· </a:t>
            </a:r>
            <a:r>
              <a:rPr lang="en-US" altLang="zh-CN"/>
              <a:t>SFT: Based on LoRA</a:t>
            </a:r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" y="1370965"/>
            <a:ext cx="5316220" cy="49466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402705" y="9556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· </a:t>
            </a:r>
            <a:r>
              <a:rPr lang="en-US" altLang="zh-CN"/>
              <a:t>DPO: </a:t>
            </a:r>
            <a:endParaRPr lang="en-US" altLang="zh-CN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075" y="1360805"/>
            <a:ext cx="5316220" cy="34448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5: LLM Post-Training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3841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5110" y="7512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LLM-as-a-Judge</a:t>
            </a:r>
            <a:endParaRPr lang="en-US" altLang="zh-CN"/>
          </a:p>
        </p:txBody>
      </p:sp>
      <p:pic>
        <p:nvPicPr>
          <p:cNvPr id="4" name="图片 3" descr="/Users/houzheyan/Library/Containers/com.kingsoft.wpsoffice.mac/Data/tmp/photoedit2/20251222033723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430" y="1140143"/>
            <a:ext cx="8956040" cy="535114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6:  LLM-based Multi-agent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3841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8305" y="1114425"/>
            <a:ext cx="1132713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000"/>
              <a:t>· </a:t>
            </a:r>
            <a:r>
              <a:rPr lang="en-US" altLang="zh-CN" sz="2000"/>
              <a:t>Develop a multi-agent collaborative teaching system based on the AutoGen framework.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· This system simulates the interaction between the four roles of professor, teaching assistant,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  student, and evaluator in university classrooms, aiming to guide students through a structured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  dialogue process to complete a learning loop from knowledge understanding to ability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  advancement.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· The professor is responsible for providing in-depth explanations of the underlying mechanisms  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  of knowledge points; The teaching assistant is responsible for creating questions based on the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  learning stage (basic situational questions in the first stage and advanced follow-up questions in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  the second stage); Evaluators are responsible for grading students' answers and providing </a:t>
            </a:r>
            <a:endParaRPr lang="en-US" altLang="zh-CN" sz="2000"/>
          </a:p>
          <a:p>
            <a:pPr>
              <a:lnSpc>
                <a:spcPct val="120000"/>
              </a:lnSpc>
            </a:pPr>
            <a:r>
              <a:rPr lang="en-US" altLang="zh-CN" sz="2000"/>
              <a:t>  feedback; The student is a user agent waiting for real user input at critical nodes.</a:t>
            </a:r>
            <a:endParaRPr lang="en-US" altLang="zh-CN" sz="20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70" y="5053330"/>
            <a:ext cx="11980545" cy="11309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6:  LLM-based Multi-agent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3841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" y="1741805"/>
            <a:ext cx="6162040" cy="3693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30" y="1746885"/>
            <a:ext cx="5939790" cy="36957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6:  LLM-based Multi-agent System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65569" y="1359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368236" y="1924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50312" y="1953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63110" y="1453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" y="1753870"/>
            <a:ext cx="6125210" cy="36004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620" y="1753870"/>
            <a:ext cx="5920105" cy="35972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2"/>
          <p:cNvSpPr/>
          <p:nvPr/>
        </p:nvSpPr>
        <p:spPr>
          <a:xfrm>
            <a:off x="1861532" y="3017778"/>
            <a:ext cx="8622278" cy="2269617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53834" y="147623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93331" y="204119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38577" y="207028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28520" y="9626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4318635" y="2914650"/>
            <a:ext cx="355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400"/>
              <a:t>Thank you</a:t>
            </a:r>
            <a:endParaRPr lang="en-US" altLang="zh-CN" sz="54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28113_3*m_i*1_1"/>
  <p:tag name="KSO_WM_TEMPLATE_CATEGORY" val="diagram"/>
  <p:tag name="KSO_WM_TEMPLATE_INDEX" val="20228113"/>
  <p:tag name="KSO_WM_UNIT_LAYERLEVEL" val="1_1"/>
  <p:tag name="KSO_WM_TAG_VERSION" val="1.0"/>
  <p:tag name="KSO_WM_BEAUTIFY_FLAG" val="#wm#"/>
  <p:tag name="KSO_WM_UNIT_LINE_FORE_SCHEMECOLOR_INDEX" val="5"/>
  <p:tag name="KSO_WM_UNIT_LINE_FILL_TYPE" val="2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28113_3*m_h_i*1_1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1_2"/>
  <p:tag name="KSO_WM_UNIT_ID" val="diagram20228113_3*m_h_i*1_1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228113_3*m_h_i*1_1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1_5"/>
  <p:tag name="KSO_WM_UNIT_ID" val="diagram20228113_3*m_h_i*1_1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3"/>
  <p:tag name="KSO_WM_UNIT_ID" val="diagram20228113_3*m_h_i*1_1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8113_3*m_h_a*1_1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5"/>
  <p:tag name="KSO_WM_UNIT_TEXT_FILL_TYPE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28113_3*m_h_i*1_2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2_2"/>
  <p:tag name="KSO_WM_UNIT_ID" val="diagram20228113_3*m_h_i*1_2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228113_3*m_h_i*1_2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2_5"/>
  <p:tag name="KSO_WM_UNIT_ID" val="diagram20228113_3*m_h_i*1_2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3"/>
  <p:tag name="KSO_WM_UNIT_ID" val="diagram20228113_3*m_h_i*1_2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28113_3*m_h_a*1_2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6"/>
  <p:tag name="KSO_WM_UNIT_TEXT_FILL_TYPE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28113_3*m_h_i*1_3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3_2"/>
  <p:tag name="KSO_WM_UNIT_ID" val="diagram20228113_3*m_h_i*1_3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228113_3*m_h_i*1_3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3_5"/>
  <p:tag name="KSO_WM_UNIT_ID" val="diagram20228113_3*m_h_i*1_3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3"/>
  <p:tag name="KSO_WM_UNIT_ID" val="diagram20228113_3*m_h_i*1_3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28113_3*m_h_a*1_3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7"/>
  <p:tag name="KSO_WM_UNIT_TEXT_FILL_TYPE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28113_3*m_i*1_1"/>
  <p:tag name="KSO_WM_TEMPLATE_CATEGORY" val="diagram"/>
  <p:tag name="KSO_WM_TEMPLATE_INDEX" val="20228113"/>
  <p:tag name="KSO_WM_UNIT_LAYERLEVEL" val="1_1"/>
  <p:tag name="KSO_WM_TAG_VERSION" val="1.0"/>
  <p:tag name="KSO_WM_BEAUTIFY_FLAG" val="#wm#"/>
  <p:tag name="KSO_WM_UNIT_LINE_FORE_SCHEMECOLOR_INDEX" val="5"/>
  <p:tag name="KSO_WM_UNIT_LINE_FILL_TYPE" val="2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28113_3*m_h_i*1_1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1_2"/>
  <p:tag name="KSO_WM_UNIT_ID" val="diagram20228113_3*m_h_i*1_1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228113_3*m_h_i*1_1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1_5"/>
  <p:tag name="KSO_WM_UNIT_ID" val="diagram20228113_3*m_h_i*1_1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3"/>
  <p:tag name="KSO_WM_UNIT_ID" val="diagram20228113_3*m_h_i*1_1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8113_3*m_h_a*1_1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5"/>
  <p:tag name="KSO_WM_UNIT_TEXT_FILL_TYPE" val="1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28113_3*m_h_i*1_2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2_2"/>
  <p:tag name="KSO_WM_UNIT_ID" val="diagram20228113_3*m_h_i*1_2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228113_3*m_h_i*1_2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2_5"/>
  <p:tag name="KSO_WM_UNIT_ID" val="diagram20228113_3*m_h_i*1_2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3"/>
  <p:tag name="KSO_WM_UNIT_ID" val="diagram20228113_3*m_h_i*1_2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28113_3*m_h_a*1_2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6"/>
  <p:tag name="KSO_WM_UNIT_TEXT_FILL_TYPE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28113_3*m_h_i*1_3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3_2"/>
  <p:tag name="KSO_WM_UNIT_ID" val="diagram20228113_3*m_h_i*1_3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228113_3*m_h_i*1_3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3_5"/>
  <p:tag name="KSO_WM_UNIT_ID" val="diagram20228113_3*m_h_i*1_3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3"/>
  <p:tag name="KSO_WM_UNIT_ID" val="diagram20228113_3*m_h_i*1_3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28113_3*m_h_a*1_3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7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10011</Words>
  <Application>WPS 表格</Application>
  <PresentationFormat>宽屏</PresentationFormat>
  <Paragraphs>499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宋体</vt:lpstr>
      <vt:lpstr>Wingdings</vt:lpstr>
      <vt:lpstr>Arial</vt:lpstr>
      <vt:lpstr>思源黑体 CN Bold</vt:lpstr>
      <vt:lpstr>汉仪中黑KW</vt:lpstr>
      <vt:lpstr>思源黑体 CN Regular</vt:lpstr>
      <vt:lpstr>Calibri</vt:lpstr>
      <vt:lpstr>Helvetica Neue</vt:lpstr>
      <vt:lpstr>汉仪书宋二KW</vt:lpstr>
      <vt:lpstr>微软雅黑</vt:lpstr>
      <vt:lpstr>汉仪旗黑</vt:lpstr>
      <vt:lpstr>宋体</vt:lpstr>
      <vt:lpstr>Arial Unicode MS</vt:lpstr>
      <vt:lpstr>WPS</vt:lpstr>
      <vt:lpstr>EduPal A  LLM-based agents for educational purpose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K1koli</cp:lastModifiedBy>
  <cp:revision>16</cp:revision>
  <dcterms:created xsi:type="dcterms:W3CDTF">2026-06-24T17:00:25Z</dcterms:created>
  <dcterms:modified xsi:type="dcterms:W3CDTF">2026-06-24T17:00:25Z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2052-6.1.0.8274</vt:lpwstr>
  </property>
  <property fmtid="{D5CDD505-2E9C-101B-9397-08002B2CF9AE}" pid="3" name="ICV">
    <vt:lpwstr>E8E848447B599080280D3C6AFB67716B_43</vt:lpwstr>
  </property>
</Properties>
</file>