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56" r:id="rId3"/>
    <p:sldId id="293" r:id="rId5"/>
    <p:sldId id="272" r:id="rId6"/>
    <p:sldId id="257" r:id="rId7"/>
    <p:sldId id="274" r:id="rId8"/>
    <p:sldId id="273" r:id="rId9"/>
    <p:sldId id="275" r:id="rId10"/>
    <p:sldId id="282" r:id="rId11"/>
    <p:sldId id="320" r:id="rId12"/>
    <p:sldId id="341" r:id="rId13"/>
    <p:sldId id="342" r:id="rId14"/>
    <p:sldId id="276" r:id="rId15"/>
    <p:sldId id="277" r:id="rId16"/>
    <p:sldId id="278" r:id="rId17"/>
    <p:sldId id="279" r:id="rId18"/>
    <p:sldId id="280" r:id="rId19"/>
    <p:sldId id="283" r:id="rId20"/>
    <p:sldId id="344" r:id="rId21"/>
    <p:sldId id="345" r:id="rId22"/>
    <p:sldId id="346" r:id="rId23"/>
    <p:sldId id="268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 userDrawn="1">
          <p15:clr>
            <a:srgbClr val="A4A3A4"/>
          </p15:clr>
        </p15:guide>
        <p15:guide id="2" pos="38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70"/>
        <p:guide pos="38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3.png"/><Relationship Id="rId7" Type="http://schemas.openxmlformats.org/officeDocument/2006/relationships/tags" Target="../tags/tag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7" Type="http://schemas.openxmlformats.org/officeDocument/2006/relationships/slideLayout" Target="../slideLayouts/slideLayout11.xml"/><Relationship Id="rId46" Type="http://schemas.openxmlformats.org/officeDocument/2006/relationships/image" Target="../media/image25.png"/><Relationship Id="rId45" Type="http://schemas.openxmlformats.org/officeDocument/2006/relationships/tags" Target="../tags/tag23.xml"/><Relationship Id="rId44" Type="http://schemas.openxmlformats.org/officeDocument/2006/relationships/tags" Target="../tags/tag22.xml"/><Relationship Id="rId43" Type="http://schemas.openxmlformats.org/officeDocument/2006/relationships/image" Target="../media/image24.svg"/><Relationship Id="rId42" Type="http://schemas.openxmlformats.org/officeDocument/2006/relationships/image" Target="../media/image23.png"/><Relationship Id="rId41" Type="http://schemas.openxmlformats.org/officeDocument/2006/relationships/tags" Target="../tags/tag21.xml"/><Relationship Id="rId40" Type="http://schemas.openxmlformats.org/officeDocument/2006/relationships/image" Target="../media/image22.svg"/><Relationship Id="rId4" Type="http://schemas.openxmlformats.org/officeDocument/2006/relationships/tags" Target="../tags/tag6.xml"/><Relationship Id="rId39" Type="http://schemas.openxmlformats.org/officeDocument/2006/relationships/image" Target="../media/image21.png"/><Relationship Id="rId38" Type="http://schemas.openxmlformats.org/officeDocument/2006/relationships/tags" Target="../tags/tag20.xml"/><Relationship Id="rId37" Type="http://schemas.openxmlformats.org/officeDocument/2006/relationships/image" Target="../media/image20.svg"/><Relationship Id="rId36" Type="http://schemas.openxmlformats.org/officeDocument/2006/relationships/image" Target="../media/image19.png"/><Relationship Id="rId35" Type="http://schemas.openxmlformats.org/officeDocument/2006/relationships/tags" Target="../tags/tag19.xml"/><Relationship Id="rId34" Type="http://schemas.openxmlformats.org/officeDocument/2006/relationships/image" Target="../media/image18.svg"/><Relationship Id="rId33" Type="http://schemas.openxmlformats.org/officeDocument/2006/relationships/image" Target="../media/image17.png"/><Relationship Id="rId32" Type="http://schemas.openxmlformats.org/officeDocument/2006/relationships/tags" Target="../tags/tag18.xml"/><Relationship Id="rId31" Type="http://schemas.openxmlformats.org/officeDocument/2006/relationships/tags" Target="../tags/tag17.xml"/><Relationship Id="rId30" Type="http://schemas.openxmlformats.org/officeDocument/2006/relationships/tags" Target="../tags/tag16.xml"/><Relationship Id="rId3" Type="http://schemas.openxmlformats.org/officeDocument/2006/relationships/tags" Target="../tags/tag5.xml"/><Relationship Id="rId29" Type="http://schemas.openxmlformats.org/officeDocument/2006/relationships/image" Target="../media/image16.svg"/><Relationship Id="rId28" Type="http://schemas.openxmlformats.org/officeDocument/2006/relationships/image" Target="../media/image15.png"/><Relationship Id="rId27" Type="http://schemas.openxmlformats.org/officeDocument/2006/relationships/tags" Target="../tags/tag15.xml"/><Relationship Id="rId26" Type="http://schemas.openxmlformats.org/officeDocument/2006/relationships/image" Target="../media/image14.svg"/><Relationship Id="rId25" Type="http://schemas.openxmlformats.org/officeDocument/2006/relationships/image" Target="../media/image13.png"/><Relationship Id="rId24" Type="http://schemas.openxmlformats.org/officeDocument/2006/relationships/tags" Target="../tags/tag14.xml"/><Relationship Id="rId23" Type="http://schemas.openxmlformats.org/officeDocument/2006/relationships/image" Target="../media/image12.svg"/><Relationship Id="rId22" Type="http://schemas.openxmlformats.org/officeDocument/2006/relationships/image" Target="../media/image11.png"/><Relationship Id="rId21" Type="http://schemas.openxmlformats.org/officeDocument/2006/relationships/tags" Target="../tags/tag13.xml"/><Relationship Id="rId20" Type="http://schemas.openxmlformats.org/officeDocument/2006/relationships/image" Target="../media/image10.svg"/><Relationship Id="rId2" Type="http://schemas.openxmlformats.org/officeDocument/2006/relationships/tags" Target="../tags/tag4.xml"/><Relationship Id="rId19" Type="http://schemas.openxmlformats.org/officeDocument/2006/relationships/image" Target="../media/image9.png"/><Relationship Id="rId18" Type="http://schemas.openxmlformats.org/officeDocument/2006/relationships/tags" Target="../tags/tag12.xml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image" Target="../media/image8.svg"/><Relationship Id="rId14" Type="http://schemas.openxmlformats.org/officeDocument/2006/relationships/image" Target="../media/image7.png"/><Relationship Id="rId13" Type="http://schemas.openxmlformats.org/officeDocument/2006/relationships/tags" Target="../tags/tag9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26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tags" Target="../tags/tag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7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image" Target="../media/image55.png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71.png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3495" y="1786255"/>
            <a:ext cx="12215495" cy="233997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786255"/>
            <a:ext cx="12214860" cy="2186940"/>
          </a:xfrm>
        </p:spPr>
        <p:txBody>
          <a:bodyPr>
            <a:normAutofit/>
          </a:bodyPr>
          <a:lstStyle/>
          <a:p>
            <a:r>
              <a:rPr lang="en-US" altLang="zh-CN" dirty="0">
                <a:effectLst/>
              </a:rPr>
              <a:t>STA323 Project 1</a:t>
            </a:r>
            <a:br>
              <a:rPr lang="zh-CN" altLang="en-US" dirty="0">
                <a:effectLst/>
              </a:rPr>
            </a:br>
            <a:r>
              <a:rPr sz="3600" dirty="0">
                <a:effectLst/>
              </a:rPr>
              <a:t>OpenClaw for Clinical Data Analysis</a:t>
            </a:r>
            <a:r>
              <a:rPr lang="en-US" sz="3600" dirty="0">
                <a:effectLst/>
              </a:rPr>
              <a:t> &amp; Survival Analysis </a:t>
            </a:r>
            <a:endParaRPr lang="en-US" sz="3600" dirty="0">
              <a:effectLst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 </a:t>
            </a:r>
            <a:endParaRPr lang="en-US" altLang="zh-CN" dirty="0"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16220" y="4382770"/>
            <a:ext cx="1273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/>
              <a:t>侯哲妍</a:t>
            </a:r>
            <a:endParaRPr lang="zh-CN" altLang="en-US"/>
          </a:p>
          <a:p>
            <a:pPr algn="ctr">
              <a:lnSpc>
                <a:spcPct val="150000"/>
              </a:lnSpc>
            </a:pPr>
            <a:r>
              <a:rPr lang="en-US" altLang="zh-CN"/>
              <a:t>12313551</a:t>
            </a:r>
            <a:endParaRPr lang="en-US" altLang="zh-CN"/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735435" y="6600190"/>
            <a:ext cx="6451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1200"/>
          </a:p>
        </p:txBody>
      </p:sp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1/21</a:t>
            </a:r>
            <a:endParaRPr lang="en-US" altLang="zh-CN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Contents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1345" y="2372995"/>
            <a:ext cx="7654290" cy="1757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1. Q1:OpenClaw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2. Q2:Survival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2/21</a:t>
            </a:r>
            <a:endParaRPr lang="en-US" altLang="zh-CN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70230" y="1263650"/>
            <a:ext cx="1165415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1: </a:t>
            </a:r>
            <a:r>
              <a:rPr sz="2000">
                <a:cs typeface="+mn-lt"/>
              </a:rPr>
              <a:t>Install AutoClaw locally</a:t>
            </a:r>
            <a:endParaRPr sz="20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</a:t>
            </a:r>
            <a:r>
              <a:rPr lang="en-US" altLang="zh-CN" sz="2000">
                <a:cs typeface="+mn-lt"/>
              </a:rPr>
              <a:t>2</a:t>
            </a:r>
            <a:r>
              <a:rPr lang="zh-CN" altLang="en-US" sz="2000">
                <a:cs typeface="+mn-lt"/>
              </a:rPr>
              <a:t>: </a:t>
            </a:r>
            <a:r>
              <a:rPr sz="2000">
                <a:cs typeface="+mn-lt"/>
              </a:rPr>
              <a:t>Create and configure an Agent</a:t>
            </a:r>
            <a:endParaRPr sz="2000">
              <a:cs typeface="+mn-lt"/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cs typeface="+mn-lt"/>
              </a:rPr>
              <a:t>Step </a:t>
            </a:r>
            <a:r>
              <a:rPr lang="en-US" altLang="zh-CN" sz="2000">
                <a:cs typeface="+mn-lt"/>
              </a:rPr>
              <a:t>3</a:t>
            </a:r>
            <a:r>
              <a:rPr lang="zh-CN" altLang="en-US" sz="2000">
                <a:cs typeface="+mn-lt"/>
              </a:rPr>
              <a:t>: Configure workspace</a:t>
            </a:r>
            <a:endParaRPr lang="zh-CN" alt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3412" y="2825373"/>
            <a:ext cx="8798213" cy="3206664"/>
            <a:chOff x="2746" y="4600"/>
            <a:chExt cx="13855" cy="5050"/>
          </a:xfrm>
        </p:grpSpPr>
        <p:sp>
          <p:nvSpPr>
            <p:cNvPr id="62" name="textbox 62"/>
            <p:cNvSpPr/>
            <p:nvPr/>
          </p:nvSpPr>
          <p:spPr>
            <a:xfrm>
              <a:off x="2746" y="4600"/>
              <a:ext cx="13578" cy="357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985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24" y="4958"/>
              <a:ext cx="13577" cy="4692"/>
              <a:chOff x="3411" y="5446"/>
              <a:chExt cx="12234" cy="4070"/>
            </a:xfrm>
          </p:grpSpPr>
          <p:cxnSp>
            <p:nvCxnSpPr>
              <p:cNvPr id="33" name="直接箭头连接符 32"/>
              <p:cNvCxnSpPr/>
              <p:nvPr>
                <p:custDataLst>
                  <p:tags r:id="rId3"/>
                </p:custDataLst>
              </p:nvPr>
            </p:nvCxnSpPr>
            <p:spPr>
              <a:xfrm>
                <a:off x="3411" y="6276"/>
                <a:ext cx="12234" cy="5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26CD4">
                    <a:lumMod val="20000"/>
                    <a:lumOff val="80000"/>
                  </a:srgbClr>
                </a:solidFill>
                <a:prstDash val="sysDot"/>
                <a:miter lim="800000"/>
                <a:tailEnd type="arrow"/>
              </a:ln>
              <a:effectLst/>
            </p:spPr>
          </p:cxnSp>
          <p:pic>
            <p:nvPicPr>
              <p:cNvPr id="3" name="图片 2" descr="1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975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10" name="图片 9" descr="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450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11" name="图片 10" descr="2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296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12" name="图片 11" descr="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4524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0" name="文本框 69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738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01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36" name="文本框 3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4100" y="7213"/>
                <a:ext cx="2208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>
                    <a:cs typeface="+mn-lt"/>
                    <a:sym typeface="+mn-ea"/>
                  </a:rPr>
                  <a:t>Install AutoClaw</a:t>
                </a:r>
                <a:endParaRPr lang="zh-CN" altLang="en-US" spc="300">
                  <a:solidFill>
                    <a:srgbClr val="026CD4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pic>
            <p:nvPicPr>
              <p:cNvPr id="17" name="图片 16" descr="1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8250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18" name="图片 17" descr="4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8724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19" name="图片 18" descr="2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10571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20" name="图片 19" descr="3"/>
              <p:cNvPicPr>
                <a:picLocks noChangeAspect="1"/>
              </p:cNvPicPr>
              <p:nvPr>
                <p:custDataLst>
                  <p:tags r:id="rId27"/>
                </p:custDataLst>
              </p:nvPr>
            </p:nvPicPr>
            <p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8798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1" name="文本框 70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8965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02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31"/>
                </p:custDataLst>
              </p:nvPr>
            </p:nvSpPr>
            <p:spPr>
              <a:xfrm>
                <a:off x="7866" y="7189"/>
                <a:ext cx="3252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>
                    <a:cs typeface="+mn-lt"/>
                    <a:sym typeface="+mn-ea"/>
                  </a:rPr>
                  <a:t>Create and configure an Agent</a:t>
                </a:r>
                <a:endParaRPr lang="zh-CN" altLang="en-US" spc="300">
                  <a:solidFill>
                    <a:srgbClr val="007ADD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pic>
            <p:nvPicPr>
              <p:cNvPr id="25" name="图片 24" descr="1"/>
              <p:cNvPicPr>
                <a:picLocks noChangeAspect="1"/>
              </p:cNvPicPr>
              <p:nvPr>
                <p:custDataLst>
                  <p:tags r:id="rId32"/>
                </p:custDataLst>
              </p:nvPr>
            </p:nvPicPr>
            <p:blipFill>
              <a:blip r:embed="rId33">
                <a:extLst>
                  <a:ext uri="{96DAC541-7B7A-43D3-8B79-37D633B846F1}">
                    <asvg:svgBlip xmlns:asvg="http://schemas.microsoft.com/office/drawing/2016/SVG/main" r:embed="rId34"/>
                  </a:ext>
                </a:extLst>
              </a:blip>
              <a:stretch>
                <a:fillRect/>
              </a:stretch>
            </p:blipFill>
            <p:spPr>
              <a:xfrm>
                <a:off x="12525" y="5998"/>
                <a:ext cx="2457" cy="557"/>
              </a:xfrm>
              <a:prstGeom prst="rect">
                <a:avLst/>
              </a:prstGeom>
            </p:spPr>
          </p:pic>
          <p:pic>
            <p:nvPicPr>
              <p:cNvPr id="39" name="图片 38" descr="4"/>
              <p:cNvPicPr>
                <a:picLocks noChangeAspect="1"/>
              </p:cNvPicPr>
              <p:nvPr>
                <p:custDataLst>
                  <p:tags r:id="rId35"/>
                </p:custDataLst>
              </p:nvPr>
            </p:nvPicPr>
            <p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p:blipFill>
            <p:spPr>
              <a:xfrm>
                <a:off x="12999" y="5446"/>
                <a:ext cx="1508" cy="1508"/>
              </a:xfrm>
              <a:prstGeom prst="rect">
                <a:avLst/>
              </a:prstGeom>
            </p:spPr>
          </p:pic>
          <p:pic>
            <p:nvPicPr>
              <p:cNvPr id="40" name="图片 39" descr="2"/>
              <p:cNvPicPr>
                <a:picLocks noChangeAspect="1"/>
              </p:cNvPicPr>
              <p:nvPr>
                <p:custDataLst>
                  <p:tags r:id="rId38"/>
                </p:custDataLst>
              </p:nvPr>
            </p:nvPicPr>
            <p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p:blipFill>
            <p:spPr>
              <a:xfrm>
                <a:off x="14846" y="5998"/>
                <a:ext cx="426" cy="557"/>
              </a:xfrm>
              <a:prstGeom prst="rect">
                <a:avLst/>
              </a:prstGeom>
            </p:spPr>
          </p:pic>
          <p:pic>
            <p:nvPicPr>
              <p:cNvPr id="41" name="图片 40" descr="3"/>
              <p:cNvPicPr>
                <a:picLocks noChangeAspect="1"/>
              </p:cNvPicPr>
              <p:nvPr>
                <p:custDataLst>
                  <p:tags r:id="rId41"/>
                </p:custDataLst>
              </p:nvPr>
            </p:nvPicPr>
            <p:blipFill>
              <a:blip r:embed="rId42">
                <a:extLst>
                  <a:ext uri="{96DAC541-7B7A-43D3-8B79-37D633B846F1}">
                    <asvg:svgBlip xmlns:asvg="http://schemas.microsoft.com/office/drawing/2016/SVG/main" r:embed="rId43"/>
                  </a:ext>
                </a:extLst>
              </a:blip>
              <a:stretch>
                <a:fillRect/>
              </a:stretch>
            </p:blipFill>
            <p:spPr>
              <a:xfrm>
                <a:off x="13073" y="5520"/>
                <a:ext cx="1361" cy="1361"/>
              </a:xfrm>
              <a:prstGeom prst="rect">
                <a:avLst/>
              </a:prstGeom>
            </p:spPr>
          </p:pic>
          <p:sp>
            <p:nvSpPr>
              <p:cNvPr id="72" name="文本框 71"/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13254" y="5806"/>
                <a:ext cx="1146" cy="78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p>
                <a:r>
                  <a:rPr lang="en-US" altLang="zh-CN" sz="2800" b="1">
                    <a:solidFill>
                      <a:srgbClr val="FFFFFF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03</a:t>
                </a:r>
                <a:endParaRPr lang="en-US" altLang="zh-CN" sz="2800" b="1">
                  <a:solidFill>
                    <a:srgbClr val="FFFFFF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27" name="文本框 26"/>
              <p:cNvSpPr txBox="1"/>
              <p:nvPr>
                <p:custDataLst>
                  <p:tags r:id="rId45"/>
                </p:custDataLst>
              </p:nvPr>
            </p:nvSpPr>
            <p:spPr>
              <a:xfrm>
                <a:off x="12446" y="7189"/>
                <a:ext cx="2650" cy="812"/>
              </a:xfrm>
              <a:prstGeom prst="rect">
                <a:avLst/>
              </a:prstGeom>
              <a:noFill/>
            </p:spPr>
            <p:txBody>
              <a:bodyPr wrap="square" bIns="0" rtlCol="0">
                <a:noAutofit/>
              </a:bodyPr>
              <a:p>
                <a:pPr algn="ctr"/>
                <a:r>
                  <a:rPr lang="zh-CN" altLang="en-US">
                    <a:cs typeface="+mn-lt"/>
                    <a:sym typeface="+mn-ea"/>
                  </a:rPr>
                  <a:t>Configure workspace</a:t>
                </a:r>
                <a:endParaRPr lang="zh-CN" altLang="en-US" spc="300">
                  <a:solidFill>
                    <a:srgbClr val="008BFF">
                      <a:lumMod val="50000"/>
                    </a:srgbClr>
                  </a:solidFill>
                  <a:uFillTx/>
                  <a:latin typeface="思源黑体 CN Bold" panose="020B0800000000000000" charset="-122"/>
                  <a:ea typeface="思源黑体 CN Bold" panose="020B0800000000000000" charset="-122"/>
                  <a:cs typeface="+mn-lt"/>
                  <a:sym typeface="+mn-ea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193" y="8150"/>
                <a:ext cx="2111" cy="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200">
                    <a:ea typeface="+mj-ea"/>
                    <a:cs typeface="+mn-lt"/>
                    <a:sym typeface="+mn-ea"/>
                  </a:rPr>
                  <a:t>S</a:t>
                </a:r>
                <a:r>
                  <a:rPr lang="zh-CN" altLang="en-US" sz="1200">
                    <a:ea typeface="+mj-ea"/>
                    <a:cs typeface="+mn-lt"/>
                    <a:sym typeface="+mn-ea"/>
                  </a:rPr>
                  <a:t>et up AutoClaw on local machine</a:t>
                </a:r>
                <a:r>
                  <a:rPr lang="en-US" altLang="zh-CN" sz="1200">
                    <a:ea typeface="+mj-ea"/>
                    <a:cs typeface="+mn-lt"/>
                    <a:sym typeface="+mn-ea"/>
                  </a:rPr>
                  <a:t>.</a:t>
                </a:r>
                <a:endParaRPr lang="zh-CN" altLang="en-US" sz="1200">
                  <a:ea typeface="+mj-ea"/>
                  <a:cs typeface="+mn-lt"/>
                  <a:sym typeface="+mn-ea"/>
                </a:endParaRPr>
              </a:p>
              <a:p>
                <a:pPr algn="ctr"/>
                <a:endParaRPr lang="zh-CN" altLang="en-US" sz="1200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8047" y="8130"/>
                <a:ext cx="2950" cy="1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1200">
                    <a:ea typeface="+mj-ea"/>
                    <a:cs typeface="+mn-lt"/>
                    <a:sym typeface="+mn-ea"/>
                  </a:rPr>
                  <a:t>C</a:t>
                </a:r>
                <a:r>
                  <a:rPr lang="zh-CN" altLang="en-US" sz="1200">
                    <a:ea typeface="+mj-ea"/>
                    <a:cs typeface="+mn-lt"/>
                    <a:sym typeface="+mn-ea"/>
                  </a:rPr>
                  <a:t>onfigure the </a:t>
                </a:r>
                <a:r>
                  <a:rPr lang="en-US" altLang="zh-CN" sz="1200">
                    <a:ea typeface="+mj-ea"/>
                    <a:cs typeface="+mn-lt"/>
                    <a:sym typeface="+mn-ea"/>
                  </a:rPr>
                  <a:t>agent</a:t>
                </a:r>
                <a:r>
                  <a:rPr lang="zh-CN" altLang="en-US" sz="1200">
                    <a:ea typeface="+mj-ea"/>
                    <a:cs typeface="+mn-lt"/>
                    <a:sym typeface="+mn-ea"/>
                  </a:rPr>
                  <a:t>'s profile, personality, and expertise, utilizing the GLM-5-Turbo model and 50% Hermes evolution</a:t>
                </a:r>
                <a:r>
                  <a:rPr lang="en-US" altLang="zh-CN" sz="1200">
                    <a:ea typeface="+mj-ea"/>
                    <a:cs typeface="+mn-lt"/>
                    <a:sym typeface="+mn-ea"/>
                  </a:rPr>
                  <a:t>.</a:t>
                </a:r>
                <a:endParaRPr lang="en-US" altLang="zh-CN" sz="1200">
                  <a:ea typeface="+mj-ea"/>
                  <a:cs typeface="+mn-lt"/>
                  <a:sym typeface="+mn-ea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2527" y="8117"/>
                <a:ext cx="2525" cy="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200"/>
                  <a:t>Set up project directories and file paths</a:t>
                </a:r>
                <a:r>
                  <a:rPr lang="en-US" altLang="zh-CN" sz="1200"/>
                  <a:t>.</a:t>
                </a:r>
                <a:endParaRPr lang="en-US" altLang="zh-CN" sz="1200"/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50165" y="750570"/>
            <a:ext cx="6785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1.1</a:t>
            </a:r>
            <a:r>
              <a:rPr lang="en-US" altLang="zh-CN" sz="2000"/>
              <a:t> </a:t>
            </a:r>
            <a:r>
              <a:rPr lang="zh-CN" altLang="en-US" sz="2000" b="1"/>
              <a:t>Setup and describe OpenClaw for data analysis</a:t>
            </a:r>
            <a:endParaRPr lang="zh-CN" altLang="en-US" sz="2000" b="1"/>
          </a:p>
        </p:txBody>
      </p:sp>
      <p:pic>
        <p:nvPicPr>
          <p:cNvPr id="7" name="图片 6" descr="/Users/houzheyan/Library/Containers/com.kingsoft.wpsoffice.mac/Data/tmp/photoedit2/20260427112528/temp.pngtemp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9493250" y="1040765"/>
            <a:ext cx="2120900" cy="47752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3/21</a:t>
            </a:r>
            <a:endParaRPr lang="en-US" altLang="zh-CN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15950" y="1244600"/>
            <a:ext cx="2640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sz="2000">
                <a:cs typeface="+mn-lt"/>
              </a:rPr>
              <a:t>O</a:t>
            </a:r>
            <a:r>
              <a:rPr sz="2000">
                <a:cs typeface="+mn-lt"/>
              </a:rPr>
              <a:t>verall </a:t>
            </a:r>
            <a:r>
              <a:rPr lang="en-US" sz="2000">
                <a:cs typeface="+mn-lt"/>
              </a:rPr>
              <a:t>A</a:t>
            </a:r>
            <a:r>
              <a:rPr sz="2000">
                <a:cs typeface="+mn-lt"/>
              </a:rPr>
              <a:t>rchitecture</a:t>
            </a:r>
            <a:r>
              <a:rPr lang="en-US" sz="2000">
                <a:cs typeface="+mn-lt"/>
              </a:rPr>
              <a:t>:</a:t>
            </a:r>
            <a:endParaRPr 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6785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1.1</a:t>
            </a:r>
            <a:r>
              <a:rPr lang="en-US" altLang="zh-CN" sz="2000"/>
              <a:t> </a:t>
            </a:r>
            <a:r>
              <a:rPr lang="zh-CN" altLang="en-US" sz="2000" b="1"/>
              <a:t>Setup and describe OpenClaw for data analysis</a:t>
            </a:r>
            <a:endParaRPr lang="zh-CN" altLang="en-US" sz="2000" b="1"/>
          </a:p>
        </p:txBody>
      </p:sp>
      <p:pic>
        <p:nvPicPr>
          <p:cNvPr id="5" name="图片 4" descr="/Users/houzheyan/Library/Containers/com.kingsoft.wpsoffice.mac/Data/tmp/photoedit2/20260427120114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50" y="1905000"/>
            <a:ext cx="4660900" cy="4483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20130" y="1255395"/>
            <a:ext cx="2640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sz="2000">
                <a:cs typeface="+mn-lt"/>
              </a:rPr>
              <a:t>W</a:t>
            </a:r>
            <a:r>
              <a:rPr sz="2000">
                <a:cs typeface="+mn-lt"/>
              </a:rPr>
              <a:t>orking </a:t>
            </a:r>
            <a:r>
              <a:rPr lang="en-US" sz="2000">
                <a:cs typeface="+mn-lt"/>
              </a:rPr>
              <a:t>M</a:t>
            </a:r>
            <a:r>
              <a:rPr sz="2000">
                <a:cs typeface="+mn-lt"/>
              </a:rPr>
              <a:t>echanism</a:t>
            </a:r>
            <a:r>
              <a:rPr lang="en-US" sz="2000">
                <a:cs typeface="+mn-lt"/>
              </a:rPr>
              <a:t>:</a:t>
            </a:r>
            <a:endParaRPr lang="en-US" sz="2000">
              <a:cs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20130" y="1954530"/>
            <a:ext cx="574040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en-US">
                <a:cs typeface="+mn-lt"/>
              </a:rPr>
              <a:t>1.</a:t>
            </a:r>
            <a:r>
              <a:rPr b="1">
                <a:cs typeface="+mn-lt"/>
              </a:rPr>
              <a:t>Gateway</a:t>
            </a:r>
            <a:r>
              <a:rPr lang="en-US">
                <a:cs typeface="+mn-lt"/>
              </a:rPr>
              <a:t>: </a:t>
            </a:r>
            <a:r>
              <a:rPr>
                <a:cs typeface="+mn-lt"/>
              </a:rPr>
              <a:t>message receiving, routing, session management, cron tasks.</a:t>
            </a:r>
            <a:endParaRPr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>
                <a:cs typeface="+mn-lt"/>
              </a:rPr>
              <a:t>2.</a:t>
            </a:r>
            <a:r>
              <a:rPr lang="en-US" b="1">
                <a:cs typeface="+mn-lt"/>
              </a:rPr>
              <a:t>Agent</a:t>
            </a:r>
            <a:r>
              <a:rPr lang="en-US">
                <a:cs typeface="+mn-lt"/>
              </a:rPr>
              <a:t>: dedicated Workspace, identity, profile, skills, memory. Supports parallel execution.</a:t>
            </a:r>
            <a:endParaRPr lang="en-US"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>
                <a:cs typeface="+mn-lt"/>
              </a:rPr>
              <a:t>3.</a:t>
            </a:r>
            <a:r>
              <a:rPr lang="en-US" b="1">
                <a:cs typeface="+mn-lt"/>
              </a:rPr>
              <a:t>Skill</a:t>
            </a:r>
            <a:r>
              <a:rPr lang="en-US">
                <a:cs typeface="+mn-lt"/>
              </a:rPr>
              <a:t>: Pluggable modules via SKILL.md. Built-in Feishu/coding/search/PDF, supports third-party installation.</a:t>
            </a:r>
            <a:endParaRPr lang="en-US"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>
                <a:cs typeface="+mn-lt"/>
              </a:rPr>
              <a:t>4.</a:t>
            </a:r>
            <a:r>
              <a:rPr lang="en-US" b="1">
                <a:cs typeface="+mn-lt"/>
              </a:rPr>
              <a:t>Workspace</a:t>
            </a:r>
            <a:r>
              <a:rPr lang="en-US">
                <a:cs typeface="+mn-lt"/>
              </a:rPr>
              <a:t>: MEMORY.md for long-term memory, daily logs by date, auto-loaded across sessions.</a:t>
            </a:r>
            <a:endParaRPr lang="en-US"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>
                <a:cs typeface="+mn-lt"/>
              </a:rPr>
              <a:t>5.</a:t>
            </a:r>
            <a:r>
              <a:rPr lang="en-US" b="1">
                <a:cs typeface="+mn-lt"/>
              </a:rPr>
              <a:t>Tool Orchestration</a:t>
            </a:r>
            <a:r>
              <a:rPr lang="en-US">
                <a:cs typeface="+mn-lt"/>
              </a:rPr>
              <a:t>: Calls dozens of tools, file, shell, browser, Feishu API, docs, etc.</a:t>
            </a:r>
            <a:endParaRPr lang="en-US"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US">
                <a:cs typeface="+mn-lt"/>
              </a:rPr>
              <a:t>6.</a:t>
            </a:r>
            <a:r>
              <a:rPr lang="en-US" b="1">
                <a:cs typeface="+mn-lt"/>
              </a:rPr>
              <a:t>Sub-Agent</a:t>
            </a:r>
            <a:r>
              <a:rPr lang="en-US">
                <a:cs typeface="+mn-lt"/>
              </a:rPr>
              <a:t>: Spawn isolated sub-agents via sessions_spawn for complex tasks, supports ACP for external integration.</a:t>
            </a:r>
            <a:endParaRPr lang="en-US">
              <a:cs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4/21</a:t>
            </a:r>
            <a:endParaRPr lang="en-US" altLang="zh-CN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365696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10942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40385" y="1250315"/>
            <a:ext cx="45700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sz="2000">
                <a:cs typeface="+mn-lt"/>
              </a:rPr>
              <a:t>D</a:t>
            </a:r>
            <a:r>
              <a:rPr sz="2000">
                <a:cs typeface="+mn-lt"/>
              </a:rPr>
              <a:t>ata </a:t>
            </a:r>
            <a:r>
              <a:rPr lang="en-US" sz="2000">
                <a:cs typeface="+mn-lt"/>
              </a:rPr>
              <a:t>A</a:t>
            </a:r>
            <a:r>
              <a:rPr sz="2000">
                <a:cs typeface="+mn-lt"/>
              </a:rPr>
              <a:t>nalysis</a:t>
            </a:r>
            <a:r>
              <a:rPr lang="en-US" sz="2000">
                <a:cs typeface="+mn-lt"/>
              </a:rPr>
              <a:t> </a:t>
            </a:r>
            <a:r>
              <a:rPr lang="en-US" sz="2000">
                <a:cs typeface="+mn-lt"/>
              </a:rPr>
              <a:t>Skills:</a:t>
            </a:r>
            <a:endParaRPr lang="en-US" sz="2000"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23740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0385" y="1873250"/>
            <a:ext cx="11024235" cy="522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 altLang="zh-CN" sz="2000"/>
          </a:p>
        </p:txBody>
      </p:sp>
      <p:sp>
        <p:nvSpPr>
          <p:cNvPr id="5" name="文本框 4"/>
          <p:cNvSpPr txBox="1"/>
          <p:nvPr/>
        </p:nvSpPr>
        <p:spPr>
          <a:xfrm>
            <a:off x="50165" y="750570"/>
            <a:ext cx="6785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1.1</a:t>
            </a:r>
            <a:r>
              <a:rPr lang="en-US" altLang="zh-CN" sz="2000"/>
              <a:t> </a:t>
            </a:r>
            <a:r>
              <a:rPr lang="zh-CN" altLang="en-US" sz="2000" b="1"/>
              <a:t>Setup and describe OpenClaw for data analysis</a:t>
            </a:r>
            <a:endParaRPr lang="zh-CN" altLang="en-US" sz="2000" b="1"/>
          </a:p>
        </p:txBody>
      </p:sp>
      <p:sp>
        <p:nvSpPr>
          <p:cNvPr id="6" name="文本框 5"/>
          <p:cNvSpPr txBox="1"/>
          <p:nvPr/>
        </p:nvSpPr>
        <p:spPr>
          <a:xfrm>
            <a:off x="540385" y="1830705"/>
            <a:ext cx="7025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1.charts — Professional Data Visualization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40385" y="330898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2.Market Research — Market Data Analysis</a:t>
            </a:r>
            <a:endParaRPr lang="en-US" altLang="zh-CN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95" y="2215515"/>
            <a:ext cx="7543800" cy="9906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40385" y="477329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sym typeface="+mn-ea"/>
              </a:rPr>
              <a:t>3.aminer-data-search — Academic Data Query</a:t>
            </a:r>
            <a:endParaRPr lang="en-US" altLang="zh-CN"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95" y="3679825"/>
            <a:ext cx="7645400" cy="990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195" y="5232400"/>
            <a:ext cx="11047095" cy="6711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5/21</a:t>
            </a:r>
            <a:endParaRPr lang="en-US" altLang="zh-CN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150" y="1221105"/>
            <a:ext cx="59455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</a:t>
            </a:r>
            <a:r>
              <a:rPr lang="zh-CN" altLang="en-US"/>
              <a:t>chema</a:t>
            </a:r>
            <a:r>
              <a:rPr lang="en-US" altLang="zh-CN"/>
              <a:t>: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6120130" y="1216025"/>
            <a:ext cx="5803265" cy="3956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en-US" altLang="zh-CN"/>
              <a:t>  C</a:t>
            </a:r>
            <a:r>
              <a:rPr lang="zh-CN" altLang="en-US"/>
              <a:t>lass</a:t>
            </a:r>
            <a:r>
              <a:rPr lang="en-US" altLang="zh-CN"/>
              <a:t> D</a:t>
            </a:r>
            <a:r>
              <a:rPr lang="zh-CN" altLang="en-US"/>
              <a:t>istribution</a:t>
            </a:r>
            <a:r>
              <a:rPr lang="en-US" altLang="zh-CN"/>
              <a:t>: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75698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1.2</a:t>
            </a:r>
            <a:r>
              <a:rPr lang="en-US" altLang="zh-CN" sz="2000"/>
              <a:t> </a:t>
            </a:r>
            <a:r>
              <a:rPr lang="zh-CN" altLang="en-US" sz="2000" b="1"/>
              <a:t>Spark-based diabetes risk factor analysis across classes</a:t>
            </a:r>
            <a:endParaRPr lang="zh-CN" altLang="en-US" sz="2000" b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75" y="1603375"/>
            <a:ext cx="4968240" cy="48590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730" y="3108325"/>
            <a:ext cx="4931410" cy="32842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9680" y="1577340"/>
            <a:ext cx="3251200" cy="1473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6/21</a:t>
            </a:r>
            <a:endParaRPr lang="en-US" altLang="zh-CN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165" y="750570"/>
            <a:ext cx="75698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1.2</a:t>
            </a:r>
            <a:r>
              <a:rPr lang="en-US" altLang="zh-CN" sz="2000"/>
              <a:t> </a:t>
            </a:r>
            <a:r>
              <a:rPr lang="zh-CN" altLang="en-US" sz="2000" b="1"/>
              <a:t>Spark-based diabetes risk factor analysis across classes</a:t>
            </a:r>
            <a:endParaRPr lang="zh-CN" altLang="en-US" sz="2000" b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4069080"/>
            <a:ext cx="11078845" cy="23241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00380" y="1134745"/>
            <a:ext cx="9343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D</a:t>
            </a:r>
            <a:r>
              <a:t>escriptive analysis o</a:t>
            </a:r>
            <a:r>
              <a:rPr lang="en-US"/>
              <a:t>f ‘HighBP’, ‘HighChol’, ‘BMI’, ‘PhysActivity’, ‘Age’:</a:t>
            </a:r>
            <a:endParaRPr 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1644650"/>
            <a:ext cx="11069320" cy="23241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7/21</a:t>
            </a:r>
            <a:endParaRPr lang="en-US" altLang="zh-CN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681855" y="15551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75698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1.2</a:t>
            </a:r>
            <a:r>
              <a:rPr lang="en-US" altLang="zh-CN" sz="2000"/>
              <a:t> </a:t>
            </a:r>
            <a:r>
              <a:rPr lang="zh-CN" altLang="en-US" sz="2000" b="1"/>
              <a:t>Spark-based diabetes risk factor analysis across classes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455930" y="1364615"/>
            <a:ext cx="9343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t>Top </a:t>
            </a:r>
            <a:r>
              <a:rPr lang="en-US"/>
              <a:t>D</a:t>
            </a:r>
            <a:r>
              <a:t>iabetes-related </a:t>
            </a:r>
            <a:r>
              <a:rPr lang="en-US"/>
              <a:t>F</a:t>
            </a:r>
            <a:r>
              <a:t>actors</a:t>
            </a:r>
            <a:r>
              <a:rPr lang="en-US"/>
              <a:t>:</a:t>
            </a:r>
            <a:endParaRPr 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5" y="1878330"/>
            <a:ext cx="8597900" cy="4953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15" y="2346325"/>
            <a:ext cx="9098280" cy="14738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80" y="3980815"/>
            <a:ext cx="5378450" cy="124587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74345" y="5438140"/>
            <a:ext cx="112522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/>
              <a:t>Overall, HighBP, HighChol, and BMI are key indicators for predicting diabetes risk.</a:t>
            </a:r>
            <a:endParaRPr sz="200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675" y="3883025"/>
            <a:ext cx="3296920" cy="13468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8/21</a:t>
            </a:r>
            <a:endParaRPr lang="en-US" altLang="zh-CN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6120130" y="1234440"/>
            <a:ext cx="5613400" cy="587375"/>
          </a:xfrm>
          <a:prstGeom prst="rect">
            <a:avLst/>
          </a:prstGeom>
          <a:noFill/>
        </p:spPr>
        <p:txBody>
          <a:bodyPr wrap="square" bIns="0" rtlCol="0">
            <a:noAutofit/>
          </a:bodyPr>
          <a:p>
            <a:pPr algn="l"/>
            <a:r>
              <a:rPr sz="1600">
                <a:sym typeface="+mn-ea"/>
              </a:rPr>
              <a:t>Conclusion </a:t>
            </a:r>
            <a:r>
              <a:rPr lang="en-US" sz="1600">
                <a:sym typeface="+mn-ea"/>
              </a:rPr>
              <a:t>2</a:t>
            </a:r>
            <a:r>
              <a:rPr sz="1600">
                <a:sym typeface="+mn-ea"/>
              </a:rPr>
              <a:t>: Interaction Effect</a:t>
            </a:r>
            <a:r>
              <a:rPr lang="en-US" sz="1600">
                <a:sym typeface="+mn-ea"/>
              </a:rPr>
              <a:t> between</a:t>
            </a:r>
            <a:r>
              <a:rPr sz="1600">
                <a:sym typeface="+mn-ea"/>
              </a:rPr>
              <a:t> HighBP </a:t>
            </a:r>
            <a:r>
              <a:rPr lang="en-US" sz="1600">
                <a:sym typeface="+mn-ea"/>
              </a:rPr>
              <a:t>and</a:t>
            </a:r>
            <a:r>
              <a:rPr sz="1600">
                <a:sym typeface="+mn-ea"/>
              </a:rPr>
              <a:t> HighChol</a:t>
            </a:r>
            <a:endParaRPr sz="16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75698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1.3</a:t>
            </a:r>
            <a:r>
              <a:rPr lang="en-US" altLang="zh-CN" sz="2000"/>
              <a:t> </a:t>
            </a:r>
            <a:r>
              <a:rPr lang="zh-CN" altLang="en-US" sz="2000" b="1"/>
              <a:t>Identify three key insights from the datase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398145" y="1221105"/>
            <a:ext cx="53828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600"/>
              <a:t>Conclusion 1: BMI shows a clear dose-response relationship with diabetes</a:t>
            </a:r>
            <a:endParaRPr sz="16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" y="3453765"/>
            <a:ext cx="5092065" cy="29883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85" y="1950720"/>
            <a:ext cx="4927600" cy="1797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75" y="2107565"/>
            <a:ext cx="5103495" cy="11550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000" y="1929765"/>
            <a:ext cx="4620895" cy="1797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3000" y="2097405"/>
            <a:ext cx="4782820" cy="787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000" y="3006090"/>
            <a:ext cx="5246370" cy="34353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671300" y="6604635"/>
            <a:ext cx="52070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9/21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75698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1.3</a:t>
            </a:r>
            <a:r>
              <a:rPr lang="en-US" altLang="zh-CN" sz="2000"/>
              <a:t> </a:t>
            </a:r>
            <a:r>
              <a:rPr lang="zh-CN" altLang="en-US" sz="2000" b="1"/>
              <a:t>Identify three key insights from the datase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398145" y="1536700"/>
            <a:ext cx="9189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600"/>
              <a:t>Conclusion </a:t>
            </a:r>
            <a:r>
              <a:rPr lang="en-US" sz="1600"/>
              <a:t>3</a:t>
            </a:r>
            <a:r>
              <a:rPr sz="1600"/>
              <a:t>: Physical activity consistently protects against diabetes across all ages</a:t>
            </a:r>
            <a:endParaRPr sz="160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85" y="2466340"/>
            <a:ext cx="4966335" cy="2165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95" y="2614930"/>
            <a:ext cx="4961255" cy="24072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700" y="2083435"/>
            <a:ext cx="5648960" cy="332232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10/21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1: </a:t>
            </a: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+mn-ea"/>
              </a:rPr>
              <a:t>OpenClaw for Clinical Data Analysis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8431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523811" y="20259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69057" y="20550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85153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1.4</a:t>
            </a:r>
            <a:r>
              <a:rPr lang="en-US" altLang="zh-CN" sz="2000"/>
              <a:t> </a:t>
            </a:r>
            <a:r>
              <a:rPr lang="zh-CN" altLang="en-US" sz="2000" b="1"/>
              <a:t>Failure case documentation and value assessment of OpenClaw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558800" y="1484630"/>
            <a:ext cx="11160125" cy="4276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sz="1600" b="1"/>
              <a:t>Task Objective:</a:t>
            </a:r>
            <a:r>
              <a:rPr sz="1600"/>
              <a:t> Require AutoClaw to output in the order of "Conclusion → Code → Chart → Chart</a:t>
            </a:r>
            <a:r>
              <a:rPr lang="en-US" sz="1600"/>
              <a:t> </a:t>
            </a:r>
            <a:r>
              <a:rPr sz="1600"/>
              <a:t>Description," with code and charts directly visible within the conversation.</a:t>
            </a:r>
            <a:endParaRPr sz="1600"/>
          </a:p>
          <a:p>
            <a:pPr>
              <a:lnSpc>
                <a:spcPct val="100000"/>
              </a:lnSpc>
            </a:pPr>
            <a:endParaRPr sz="1600"/>
          </a:p>
          <a:p>
            <a:pPr>
              <a:lnSpc>
                <a:spcPct val="100000"/>
              </a:lnSpc>
            </a:pPr>
            <a:r>
              <a:rPr sz="1600" b="1"/>
              <a:t>Expected Result:</a:t>
            </a:r>
            <a:r>
              <a:rPr sz="1600"/>
              <a:t> Output strictly follows the required format, charts render inline within the conversation interface (like Jupyter embedded output), allowing users to see the complete analysis without additional operations.</a:t>
            </a:r>
            <a:endParaRPr sz="1600"/>
          </a:p>
          <a:p>
            <a:pPr>
              <a:lnSpc>
                <a:spcPct val="100000"/>
              </a:lnSpc>
            </a:pPr>
            <a:endParaRPr sz="1600"/>
          </a:p>
          <a:p>
            <a:pPr>
              <a:lnSpc>
                <a:spcPct val="100000"/>
              </a:lnSpc>
            </a:pPr>
            <a:r>
              <a:rPr sz="1600" b="1"/>
              <a:t>Unsatisfactory Result:</a:t>
            </a:r>
            <a:r>
              <a:rPr sz="1600"/>
              <a:t> The initial response omitted the code section; subsequent responses had the correct format, but charts could not be rendered directly — requiring manual copying of code to run locally before seeing the visualizations.</a:t>
            </a:r>
            <a:endParaRPr sz="1600"/>
          </a:p>
          <a:p>
            <a:pPr>
              <a:lnSpc>
                <a:spcPct val="100000"/>
              </a:lnSpc>
            </a:pPr>
            <a:endParaRPr sz="1600"/>
          </a:p>
          <a:p>
            <a:pPr>
              <a:lnSpc>
                <a:spcPct val="100000"/>
              </a:lnSpc>
            </a:pPr>
            <a:r>
              <a:rPr sz="1600" b="1"/>
              <a:t>Possible Reasons:</a:t>
            </a:r>
            <a:r>
              <a:rPr sz="1600"/>
              <a:t> Format non-compliance occurred because the Agent did not self-check after generation, and the model may have prioritized conclusions over format requirements. Charts cannot be displayed directly due to multi-channel accessibility limitations on rich media rendering, and the architectural design separates code from execution.</a:t>
            </a:r>
            <a:endParaRPr sz="1600"/>
          </a:p>
          <a:p>
            <a:pPr>
              <a:lnSpc>
                <a:spcPct val="100000"/>
              </a:lnSpc>
            </a:pPr>
            <a:endParaRPr sz="1600"/>
          </a:p>
          <a:p>
            <a:pPr>
              <a:lnSpc>
                <a:spcPct val="100000"/>
              </a:lnSpc>
            </a:pPr>
            <a:r>
              <a:rPr sz="1600" b="1"/>
              <a:t>Most Valuable Aspect:</a:t>
            </a:r>
            <a:r>
              <a:rPr sz="1600"/>
              <a:t> Transforms big data analysis from fragmented work involving "multi-tool switching, environment configuration, repeated debugging, and data uploading" into a closed-loop experience that is "single conversation-driven, locally executed, and ready-to-use out of the box" — analysts only need to propose requirements, and the Agent handles everything else.</a:t>
            </a:r>
            <a:endParaRPr sz="1600"/>
          </a:p>
        </p:txBody>
      </p:sp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11/21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165" y="750570"/>
            <a:ext cx="94792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lang="zh-CN" altLang="en-US" sz="2000" b="1"/>
              <a:t>Survival analysis code reimplementation with annotation</a:t>
            </a:r>
            <a:r>
              <a:rPr lang="en-US" altLang="zh-CN" sz="2000" b="1"/>
              <a:t> -- 01_intro</a:t>
            </a:r>
            <a:endParaRPr lang="zh-CN" altLang="en-US" sz="2000" b="1"/>
          </a:p>
        </p:txBody>
      </p:sp>
      <p:sp>
        <p:nvSpPr>
          <p:cNvPr id="7" name="文本框 6"/>
          <p:cNvSpPr txBox="1"/>
          <p:nvPr/>
        </p:nvSpPr>
        <p:spPr>
          <a:xfrm>
            <a:off x="3547110" y="1561465"/>
            <a:ext cx="83337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Create SparkSession </a:t>
            </a:r>
            <a:r>
              <a:rPr lang="en-US" altLang="zh-CN"/>
              <a:t>-</a:t>
            </a:r>
            <a:r>
              <a:rPr lang="zh-CN" altLang="en-US"/>
              <a:t>&gt; Download Data </a:t>
            </a:r>
            <a:r>
              <a:rPr lang="en-US" altLang="zh-CN"/>
              <a:t>-</a:t>
            </a:r>
            <a:r>
              <a:rPr lang="zh-CN" altLang="en-US"/>
              <a:t>&gt; Define Schema </a:t>
            </a:r>
            <a:r>
              <a:rPr lang="en-US" altLang="zh-CN"/>
              <a:t>-</a:t>
            </a:r>
            <a:r>
              <a:rPr lang="zh-CN" altLang="en-US"/>
              <a:t>&gt; Read Data </a:t>
            </a:r>
            <a:r>
              <a:rPr lang="en-US" altLang="zh-CN"/>
              <a:t>-</a:t>
            </a:r>
            <a:r>
              <a:rPr lang="zh-CN" altLang="en-US"/>
              <a:t>&gt; Data Cleaning </a:t>
            </a:r>
            <a:r>
              <a:rPr lang="en-US" altLang="zh-CN"/>
              <a:t>-</a:t>
            </a:r>
            <a:r>
              <a:rPr lang="zh-CN" altLang="en-US"/>
              <a:t>&gt; Save Data </a:t>
            </a:r>
            <a:r>
              <a:rPr lang="en-US" altLang="zh-CN"/>
              <a:t>-</a:t>
            </a:r>
            <a:r>
              <a:rPr lang="zh-CN" altLang="en-US"/>
              <a:t>&gt; Statistical Analysis </a:t>
            </a:r>
            <a:r>
              <a:rPr lang="en-US" altLang="zh-CN"/>
              <a:t>-</a:t>
            </a:r>
            <a:r>
              <a:rPr lang="zh-CN" altLang="en-US"/>
              <a:t>&gt; Data Display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110" y="2461895"/>
            <a:ext cx="8206740" cy="15773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110" y="4311650"/>
            <a:ext cx="8209915" cy="1577975"/>
          </a:xfrm>
          <a:prstGeom prst="rect">
            <a:avLst/>
          </a:prstGeom>
        </p:spPr>
      </p:pic>
      <p:pic>
        <p:nvPicPr>
          <p:cNvPr id="14" name="图片 13" descr="/Users/houzheyan/Library/Containers/com.kingsoft.wpsoffice.mac/Data/tmp/photoedit2/20260427233923/temp.pngte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05" y="1149350"/>
            <a:ext cx="2604135" cy="542607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12/21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165" y="750570"/>
            <a:ext cx="107873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lang="zh-CN" altLang="en-US" sz="2000" b="1"/>
              <a:t>Survival analysis code reimplementation with annotation</a:t>
            </a:r>
            <a:r>
              <a:rPr lang="en-US" altLang="zh-CN" sz="2000" b="1"/>
              <a:t> -- 02_kaplan_meier</a:t>
            </a:r>
            <a:endParaRPr lang="en-US" altLang="zh-CN" sz="2000" b="1"/>
          </a:p>
        </p:txBody>
      </p:sp>
      <p:pic>
        <p:nvPicPr>
          <p:cNvPr id="8" name="图片 7" descr="/Users/houzheyan/Library/Containers/com.kingsoft.wpsoffice.mac/Data/tmp/photoedit2/20260427233707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" y="1162685"/>
            <a:ext cx="2701290" cy="53397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99230" y="1204595"/>
            <a:ext cx="76885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Import Libraries </a:t>
            </a:r>
            <a:r>
              <a:rPr lang="en-US" altLang="zh-CN"/>
              <a:t>-</a:t>
            </a:r>
            <a:r>
              <a:rPr lang="zh-CN" altLang="en-US"/>
              <a:t>&gt; Load Data </a:t>
            </a:r>
            <a:r>
              <a:rPr lang="en-US" altLang="zh-CN"/>
              <a:t>-</a:t>
            </a:r>
            <a:r>
              <a:rPr lang="zh-CN" altLang="en-US"/>
              <a:t>&gt; Fit KM Model </a:t>
            </a:r>
            <a:r>
              <a:rPr lang="en-US" altLang="zh-CN"/>
              <a:t>-</a:t>
            </a:r>
            <a:r>
              <a:rPr lang="zh-CN" altLang="en-US"/>
              <a:t>&gt; Overall Analysis </a:t>
            </a:r>
            <a:r>
              <a:rPr lang="en-US" altLang="zh-CN"/>
              <a:t>-</a:t>
            </a:r>
            <a:r>
              <a:rPr lang="zh-CN" altLang="en-US"/>
              <a:t>&gt; Group Analysis </a:t>
            </a:r>
            <a:r>
              <a:rPr lang="en-US" altLang="zh-CN"/>
              <a:t>-</a:t>
            </a:r>
            <a:r>
              <a:rPr lang="zh-CN" altLang="en-US"/>
              <a:t>&gt; Batch Analysis </a:t>
            </a:r>
            <a:r>
              <a:rPr lang="en-US" altLang="zh-CN"/>
              <a:t>-</a:t>
            </a:r>
            <a:r>
              <a:rPr lang="zh-CN" altLang="en-US"/>
              <a:t>&gt; Extract Probabilities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82140"/>
            <a:ext cx="2682240" cy="22021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177030"/>
            <a:ext cx="2700655" cy="221170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8575" y="4155440"/>
            <a:ext cx="2689225" cy="22212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0055" y="1847215"/>
            <a:ext cx="1936115" cy="225361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13/21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165" y="750570"/>
            <a:ext cx="1198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lang="zh-CN" altLang="en-US" sz="2000" b="1"/>
              <a:t>Survival analysis code reimplementation with annotation</a:t>
            </a:r>
            <a:r>
              <a:rPr lang="en-US" altLang="zh-CN" sz="2000" b="1"/>
              <a:t> -- 03_cox_proportional_hazards</a:t>
            </a:r>
            <a:endParaRPr lang="en-US" altLang="zh-CN" sz="2000" b="1"/>
          </a:p>
        </p:txBody>
      </p:sp>
      <p:pic>
        <p:nvPicPr>
          <p:cNvPr id="6" name="图片 5" descr="/Users/houzheyan/Library/Containers/com.kingsoft.wpsoffice.mac/Data/tmp/photoedit2/20260428005850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63" y="1134110"/>
            <a:ext cx="2343785" cy="54641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55010" y="1740535"/>
            <a:ext cx="81622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Import Libraries </a:t>
            </a:r>
            <a:r>
              <a:rPr lang="en-US" altLang="zh-CN"/>
              <a:t>-</a:t>
            </a:r>
            <a:r>
              <a:rPr lang="zh-CN" altLang="en-US"/>
              <a:t>&gt; Load Data </a:t>
            </a:r>
            <a:r>
              <a:rPr lang="en-US" altLang="zh-CN"/>
              <a:t>-</a:t>
            </a:r>
            <a:r>
              <a:rPr lang="zh-CN" altLang="en-US"/>
              <a:t>&gt; One-Hot Encoding </a:t>
            </a:r>
            <a:r>
              <a:rPr lang="en-US" altLang="zh-CN"/>
              <a:t>-</a:t>
            </a:r>
            <a:r>
              <a:rPr lang="zh-CN" altLang="en-US"/>
              <a:t>&gt; Build Model Matrix </a:t>
            </a:r>
            <a:r>
              <a:rPr lang="en-US" altLang="zh-CN"/>
              <a:t>-</a:t>
            </a:r>
            <a:r>
              <a:rPr lang="zh-CN" altLang="en-US"/>
              <a:t>&gt; Fit Cox Model </a:t>
            </a:r>
            <a:r>
              <a:rPr lang="en-US" altLang="zh-CN"/>
              <a:t>-</a:t>
            </a:r>
            <a:r>
              <a:rPr lang="zh-CN" altLang="en-US"/>
              <a:t>&gt; Model Evaluation </a:t>
            </a:r>
            <a:r>
              <a:rPr lang="en-US" altLang="zh-CN"/>
              <a:t>-</a:t>
            </a:r>
            <a:r>
              <a:rPr lang="zh-CN" altLang="en-US"/>
              <a:t>&gt; Hypothesis Testing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510" y="2924175"/>
            <a:ext cx="3845560" cy="24701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010" y="2939415"/>
            <a:ext cx="3990975" cy="229044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14/21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165" y="750570"/>
            <a:ext cx="1198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lang="zh-CN" altLang="en-US" sz="2000" b="1"/>
              <a:t>Survival analysis code reimplementation with annotation</a:t>
            </a:r>
            <a:r>
              <a:rPr lang="en-US" altLang="zh-CN" sz="2000" b="1"/>
              <a:t> -- 04_accelerated_failure_time</a:t>
            </a:r>
            <a:endParaRPr lang="en-US" altLang="zh-CN" sz="2000" b="1"/>
          </a:p>
        </p:txBody>
      </p:sp>
      <p:pic>
        <p:nvPicPr>
          <p:cNvPr id="6" name="图片 5" descr="/Users/houzheyan/Library/Containers/com.kingsoft.wpsoffice.mac/Data/tmp/photoedit2/20260428012457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" y="1149350"/>
            <a:ext cx="2604135" cy="54489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793490" y="1238885"/>
            <a:ext cx="72345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Import Libraries </a:t>
            </a:r>
            <a:r>
              <a:rPr lang="en-US" altLang="zh-CN"/>
              <a:t>-</a:t>
            </a:r>
            <a:r>
              <a:rPr lang="zh-CN" altLang="en-US"/>
              <a:t>&gt; Load Data </a:t>
            </a:r>
            <a:r>
              <a:rPr lang="en-US" altLang="zh-CN"/>
              <a:t>-</a:t>
            </a:r>
            <a:r>
              <a:rPr lang="zh-CN" altLang="en-US"/>
              <a:t>&gt; One-Hot Encoding </a:t>
            </a:r>
            <a:r>
              <a:rPr lang="en-US" altLang="zh-CN"/>
              <a:t>-</a:t>
            </a:r>
            <a:r>
              <a:rPr lang="zh-CN" altLang="en-US"/>
              <a:t>&gt; Build Model Matrix </a:t>
            </a:r>
            <a:r>
              <a:rPr lang="en-US" altLang="zh-CN"/>
              <a:t>-</a:t>
            </a:r>
            <a:r>
              <a:rPr lang="zh-CN" altLang="en-US"/>
              <a:t>&gt; Fit AFT Model </a:t>
            </a:r>
            <a:r>
              <a:rPr lang="en-US" altLang="zh-CN"/>
              <a:t>-</a:t>
            </a:r>
            <a:r>
              <a:rPr lang="zh-CN" altLang="en-US"/>
              <a:t>&gt; Model Evaluation </a:t>
            </a:r>
            <a:r>
              <a:rPr lang="en-US" altLang="zh-CN"/>
              <a:t>-</a:t>
            </a:r>
            <a:r>
              <a:rPr lang="zh-CN" altLang="en-US"/>
              <a:t>&gt; Hypothesis Testing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005" y="2037080"/>
            <a:ext cx="4545965" cy="22104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3490" y="4438650"/>
            <a:ext cx="7234555" cy="192151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15/21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20941" y="16830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866187" y="17121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5789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165" y="750570"/>
            <a:ext cx="1198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2.1</a:t>
            </a:r>
            <a:r>
              <a:rPr lang="en-US" altLang="zh-CN" sz="2000"/>
              <a:t> </a:t>
            </a:r>
            <a:r>
              <a:rPr lang="zh-CN" altLang="en-US" sz="2000" b="1"/>
              <a:t>Survival analysis code reimplementation with annotation</a:t>
            </a:r>
            <a:r>
              <a:rPr lang="en-US" altLang="zh-CN" sz="2000" b="1"/>
              <a:t> -- 05_customer_lifetime_value</a:t>
            </a:r>
            <a:endParaRPr lang="en-US" altLang="zh-CN" sz="2000" b="1"/>
          </a:p>
        </p:txBody>
      </p:sp>
      <p:pic>
        <p:nvPicPr>
          <p:cNvPr id="6" name="图片 5" descr="/Users/houzheyan/Library/Containers/com.kingsoft.wpsoffice.mac/Data/tmp/photoedit2/20260428134206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95" y="1149668"/>
            <a:ext cx="2186940" cy="54063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51835" y="1931035"/>
            <a:ext cx="82931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Import Libraries </a:t>
            </a:r>
            <a:r>
              <a:rPr lang="en-US" altLang="zh-CN"/>
              <a:t>-</a:t>
            </a:r>
            <a:r>
              <a:rPr lang="zh-CN" altLang="en-US"/>
              <a:t>&gt; Load Data </a:t>
            </a:r>
            <a:r>
              <a:rPr lang="en-US" altLang="zh-CN"/>
              <a:t>-</a:t>
            </a:r>
            <a:r>
              <a:rPr lang="zh-CN" altLang="en-US"/>
              <a:t>&gt; One-Hot Encoding </a:t>
            </a:r>
            <a:r>
              <a:rPr lang="en-US" altLang="zh-CN"/>
              <a:t>-</a:t>
            </a:r>
            <a:r>
              <a:rPr lang="zh-CN" altLang="en-US"/>
              <a:t>&gt; Build Model Matrix </a:t>
            </a:r>
            <a:r>
              <a:rPr lang="en-US" altLang="zh-CN"/>
              <a:t>-</a:t>
            </a:r>
            <a:r>
              <a:rPr lang="zh-CN" altLang="en-US"/>
              <a:t>&gt; Fit Cox Model </a:t>
            </a:r>
            <a:r>
              <a:rPr lang="en-US" altLang="zh-CN"/>
              <a:t>-</a:t>
            </a:r>
            <a:r>
              <a:rPr lang="zh-CN" altLang="en-US"/>
              <a:t>&gt; Simulate Widgets </a:t>
            </a:r>
            <a:r>
              <a:rPr lang="en-US" altLang="zh-CN"/>
              <a:t>-</a:t>
            </a:r>
            <a:r>
              <a:rPr lang="zh-CN" altLang="en-US"/>
              <a:t>&gt; CLV Calculation </a:t>
            </a:r>
            <a:r>
              <a:rPr lang="en-US" altLang="zh-CN"/>
              <a:t>-</a:t>
            </a:r>
            <a:r>
              <a:rPr lang="zh-CN" altLang="en-US"/>
              <a:t>&gt; Chart Output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835" y="2879725"/>
            <a:ext cx="3789045" cy="24257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6185" y="2876550"/>
            <a:ext cx="3789045" cy="255016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16/21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6495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50947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8075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1198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2.2 Survival </a:t>
            </a:r>
            <a:r>
              <a:rPr lang="en-US" altLang="zh-CN" sz="2000" b="1"/>
              <a:t>analysis report</a:t>
            </a:r>
            <a:r>
              <a:rPr lang="en-US" altLang="zh-CN" sz="2000"/>
              <a:t> </a:t>
            </a:r>
            <a:endParaRPr lang="en-US" altLang="zh-CN" sz="2000" b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595" y="1308100"/>
            <a:ext cx="4587240" cy="23456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595" y="3836670"/>
            <a:ext cx="4679950" cy="23933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7160" y="1773555"/>
            <a:ext cx="3952875" cy="17633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7160" y="4160520"/>
            <a:ext cx="4090670" cy="187515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17/21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6495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50947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8075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1198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2.3 SQL error case study with LLM failure analysis</a:t>
            </a:r>
            <a:r>
              <a:rPr lang="en-US" altLang="zh-CN" sz="2000"/>
              <a:t> </a:t>
            </a:r>
            <a:endParaRPr lang="en-US" altLang="zh-CN" sz="2000" b="1"/>
          </a:p>
        </p:txBody>
      </p:sp>
      <p:pic>
        <p:nvPicPr>
          <p:cNvPr id="5" name="图片 4" descr="/Users/houzheyan/Library/Containers/com.kingsoft.wpsoffice.mac/Data/tmp/photoedit2/20260428172453/temp.pngte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1295083"/>
            <a:ext cx="6290945" cy="4722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405" y="1466215"/>
            <a:ext cx="4803775" cy="441769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18/21</a:t>
            </a:r>
            <a:endParaRPr lang="en-US" altLang="zh-CN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6495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50947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8075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1198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2.3 SQL error case study with LLM failure analysis</a:t>
            </a:r>
            <a:r>
              <a:rPr lang="en-US" altLang="zh-CN" sz="2000"/>
              <a:t> </a:t>
            </a:r>
            <a:endParaRPr lang="en-US" altLang="zh-CN" sz="2000" b="1"/>
          </a:p>
        </p:txBody>
      </p:sp>
      <p:sp>
        <p:nvSpPr>
          <p:cNvPr id="10" name="文本框 9"/>
          <p:cNvSpPr txBox="1"/>
          <p:nvPr/>
        </p:nvSpPr>
        <p:spPr>
          <a:xfrm>
            <a:off x="508000" y="1415415"/>
            <a:ext cx="3558540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· </a:t>
            </a:r>
            <a:r>
              <a:rPr lang="zh-CN" altLang="en-US" sz="1400" b="1"/>
              <a:t>User question:</a:t>
            </a:r>
            <a:r>
              <a:rPr lang="zh-CN" altLang="en-US" sz="1400"/>
              <a:t> 找出‘异常高消费’客户：定义为他们的 TotalCharges 超过了同种合同且同种互联网服务类型下平均水平的 2 倍，但月费反而低于该群体平均值的客户</a:t>
            </a:r>
            <a:endParaRPr lang="zh-CN" altLang="en-US" sz="1400"/>
          </a:p>
          <a:p>
            <a:r>
              <a:rPr lang="en-US" altLang="zh-CN" sz="1400" b="1"/>
              <a:t>· </a:t>
            </a:r>
            <a:r>
              <a:rPr lang="zh-CN" altLang="en-US" sz="1400" b="1"/>
              <a:t>LLM-generated wrong SQL code: </a:t>
            </a:r>
            <a:r>
              <a:rPr lang="zh-CN" altLang="en-US" sz="1400"/>
              <a:t>SELECT customerID FROM customers WHERE TotalCharges &gt; (SELECT AVG(TotalCharges) * 2 FROM customers) AND MonthlyCharges &lt; (SELECT AVG(MonthlyCharges) FROM customers);</a:t>
            </a:r>
            <a:endParaRPr lang="zh-CN" altLang="en-US" sz="1400"/>
          </a:p>
          <a:p>
            <a:r>
              <a:rPr lang="en-US" altLang="zh-CN" sz="1400" b="1"/>
              <a:t>· </a:t>
            </a:r>
            <a:r>
              <a:rPr lang="zh-CN" altLang="en-US" sz="1400" b="1"/>
              <a:t>Correct SQL code: </a:t>
            </a:r>
            <a:r>
              <a:rPr lang="zh-CN" altLang="en-US" sz="1400"/>
              <a:t>SELECT customerID FROM (SELECT customerID, TotalCharges, MonthlyCharges, AVG(TotalCharges) OVER (PARTITION BY Contract, InternetService) as group_avg_total, AVG(MonthlyCharges) OVER(PARTITION BY Contract, InternetService) as group_avg_monthly FROM customers) AS benchmark_table WHERE TotalCharges &gt; 2 * group_avg_total AND MonthlyCharges &lt; group_avg_monthly;</a:t>
            </a:r>
            <a:endParaRPr lang="zh-CN" altLang="en-US" sz="1400"/>
          </a:p>
        </p:txBody>
      </p:sp>
      <p:sp>
        <p:nvSpPr>
          <p:cNvPr id="11" name="文本框 10"/>
          <p:cNvSpPr txBox="1"/>
          <p:nvPr/>
        </p:nvSpPr>
        <p:spPr>
          <a:xfrm>
            <a:off x="4501515" y="1409065"/>
            <a:ext cx="2726055" cy="4831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· </a:t>
            </a:r>
            <a:r>
              <a:rPr lang="zh-CN" altLang="en-US" sz="1400" b="1"/>
              <a:t>User question:</a:t>
            </a:r>
            <a:r>
              <a:rPr lang="zh-CN" altLang="en-US" sz="1400"/>
              <a:t> 在‘按年付费（One year）’的客户中，计算那些已经平安度过第一年（tenure &gt; 12）的客户，在接下来的 3 个月内（13-15个月）发生流失的条件概率是多少？</a:t>
            </a:r>
            <a:endParaRPr lang="zh-CN" altLang="en-US" sz="1400"/>
          </a:p>
          <a:p>
            <a:r>
              <a:rPr lang="en-US" altLang="zh-CN" sz="1400" b="1"/>
              <a:t>· </a:t>
            </a:r>
            <a:r>
              <a:rPr lang="zh-CN" altLang="en-US" sz="1400" b="1"/>
              <a:t>LLM-generated wrong SQL code:</a:t>
            </a:r>
            <a:r>
              <a:rPr lang="zh-CN" altLang="en-US" sz="1400"/>
              <a:t> SELECT COUNT(CASE WHEN tenure BETWEEN 13 AND 15 AND Churn = 'Yes' THEN 1 END) / COUNT(*) FROM customers WHERE Contract = 'One year';</a:t>
            </a:r>
            <a:endParaRPr lang="zh-CN" altLang="en-US" sz="1400"/>
          </a:p>
          <a:p>
            <a:r>
              <a:rPr lang="en-US" altLang="zh-CN" sz="1400" b="1"/>
              <a:t>· </a:t>
            </a:r>
            <a:r>
              <a:rPr lang="zh-CN" altLang="en-US" sz="1400" b="1"/>
              <a:t>Correct SQL code:</a:t>
            </a:r>
            <a:r>
              <a:rPr lang="zh-CN" altLang="en-US" sz="1400"/>
              <a:t> SELECT SUM(CASE WHEN tenure &gt; 12 AND tenure &lt;= 15 AND Churn = 'Yes' THEN 1 ELSE 0 END) * 1.0 / COUNT(CASE WHEN tenure &gt; 12 THEN 1 END) AS conditional_churn_probability FROM customers WHERE Contract = 'One year';</a:t>
            </a:r>
            <a:endParaRPr lang="zh-CN" altLang="en-US" sz="1400"/>
          </a:p>
        </p:txBody>
      </p:sp>
      <p:sp>
        <p:nvSpPr>
          <p:cNvPr id="12" name="文本框 11"/>
          <p:cNvSpPr txBox="1"/>
          <p:nvPr/>
        </p:nvSpPr>
        <p:spPr>
          <a:xfrm>
            <a:off x="7506335" y="1414780"/>
            <a:ext cx="412750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· </a:t>
            </a:r>
            <a:r>
              <a:rPr lang="zh-CN" altLang="en-US" sz="1400" b="1"/>
              <a:t>User question: </a:t>
            </a:r>
            <a:r>
              <a:rPr lang="zh-CN" altLang="en-US" sz="1400"/>
              <a:t>找出那些‘纯宽带深度用户’：他们没有订购任何增值服务（StreamingTV, StreamingMovies, TechSupport 均为 'No'），但在这些人中，他们的月费却比至少订购了一项增值服务的客户的平均月费还要高</a:t>
            </a:r>
            <a:endParaRPr lang="zh-CN" altLang="en-US" sz="1400"/>
          </a:p>
          <a:p>
            <a:r>
              <a:rPr lang="en-US" altLang="zh-CN" sz="1400" b="1"/>
              <a:t>· </a:t>
            </a:r>
            <a:r>
              <a:rPr lang="zh-CN" altLang="en-US" sz="1400" b="1"/>
              <a:t>LLM-generated wrong SQL code: </a:t>
            </a:r>
            <a:r>
              <a:rPr lang="zh-CN" altLang="en-US" sz="1400"/>
              <a:t>SELECT customerID FROM customers WHERE StreamingTV = 'No' AND StreamingMovies = 'No' AND TechSupport = 'No' AND MonthlyCharges &gt; (SELECT AVG(MonthlyCharges) FROM customers WHERE StreamingTV = 'Yes');</a:t>
            </a:r>
            <a:endParaRPr lang="zh-CN" altLang="en-US" sz="1400"/>
          </a:p>
          <a:p>
            <a:r>
              <a:rPr lang="en-US" altLang="zh-CN" sz="1400" b="1"/>
              <a:t>· </a:t>
            </a:r>
            <a:r>
              <a:rPr lang="zh-CN" altLang="en-US" sz="1400" b="1"/>
              <a:t>Correct SQL code: </a:t>
            </a:r>
            <a:r>
              <a:rPr lang="zh-CN" altLang="en-US" sz="1400"/>
              <a:t>WITH PureBroadband AS (SELECT * FROM customers WHERE StreamingTV = 'No' AND StreamingMovies = 'No' AND TechSupport = 'No'), ValueAddedUsers AS (SELECT AVG(MonthlyCharges) as avg_val FROM customers WHERE StreamingTV = 'Yes' OR StreamingMovies = 'Yes' OR TechSupport = 'Yes') SELECT p.customerID FROM PureBroadband p, ValueAddedUsers v WHERE p.MonthlyCharges &gt; v.avg_val;</a:t>
            </a:r>
            <a:endParaRPr lang="zh-CN" altLang="en-US" sz="1400"/>
          </a:p>
        </p:txBody>
      </p:sp>
      <p:sp>
        <p:nvSpPr>
          <p:cNvPr id="13" name="文本框 12"/>
          <p:cNvSpPr txBox="1"/>
          <p:nvPr/>
        </p:nvSpPr>
        <p:spPr>
          <a:xfrm>
            <a:off x="508000" y="1149350"/>
            <a:ext cx="1254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Case 1</a:t>
            </a:r>
            <a:endParaRPr lang="zh-CN" altLang="en-US" sz="1600"/>
          </a:p>
        </p:txBody>
      </p:sp>
      <p:sp>
        <p:nvSpPr>
          <p:cNvPr id="14" name="文本框 13"/>
          <p:cNvSpPr txBox="1"/>
          <p:nvPr/>
        </p:nvSpPr>
        <p:spPr>
          <a:xfrm>
            <a:off x="4501515" y="1149350"/>
            <a:ext cx="1254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Case </a:t>
            </a:r>
            <a:r>
              <a:rPr lang="en-US" altLang="zh-CN" sz="1600"/>
              <a:t>2</a:t>
            </a:r>
            <a:endParaRPr lang="en-US" altLang="zh-CN" sz="1600"/>
          </a:p>
        </p:txBody>
      </p:sp>
      <p:sp>
        <p:nvSpPr>
          <p:cNvPr id="17" name="文本框 16"/>
          <p:cNvSpPr txBox="1"/>
          <p:nvPr/>
        </p:nvSpPr>
        <p:spPr>
          <a:xfrm>
            <a:off x="7506335" y="1149350"/>
            <a:ext cx="1254125" cy="36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Case </a:t>
            </a:r>
            <a:r>
              <a:rPr lang="en-US" altLang="zh-CN" sz="1600"/>
              <a:t>3</a:t>
            </a:r>
            <a:endParaRPr lang="en-US" altLang="zh-CN" sz="1600"/>
          </a:p>
        </p:txBody>
      </p:sp>
      <p:sp>
        <p:nvSpPr>
          <p:cNvPr id="19" name="文本框 18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19/21</a:t>
            </a:r>
            <a:endParaRPr lang="en-US" altLang="zh-CN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r>
              <a:rPr lang="en-US" sz="2580" kern="0" spc="-20" dirty="0">
                <a:solidFill>
                  <a:schemeClr val="accent1">
                    <a:lumMod val="75000"/>
                    <a:alpha val="100000"/>
                  </a:scheme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Part 2: Survival Analysis </a:t>
            </a: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781444" y="123239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649541" y="179735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5094787" y="182644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" y="61626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3462020" y="739775"/>
            <a:ext cx="5103495" cy="58674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3200" spc="300">
                <a:solidFill>
                  <a:srgbClr val="000000">
                    <a:lumMod val="75000"/>
                    <a:lumOff val="25000"/>
                  </a:srgbClr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</a:rPr>
              <a:t> </a:t>
            </a:r>
            <a:endParaRPr lang="en-US" altLang="zh-CN" sz="3200" spc="300">
              <a:solidFill>
                <a:srgbClr val="000000">
                  <a:lumMod val="75000"/>
                  <a:lumOff val="25000"/>
                </a:srgbClr>
              </a:solidFill>
              <a:uFillTx/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4807585" y="1326515"/>
            <a:ext cx="2869565" cy="415290"/>
          </a:xfrm>
          <a:prstGeom prst="rect">
            <a:avLst/>
          </a:prstGeom>
          <a:noFill/>
        </p:spPr>
        <p:txBody>
          <a:bodyPr wrap="square" bIns="0" rtlCol="0">
            <a:normAutofit/>
          </a:bodyPr>
          <a:p>
            <a:pPr algn="l"/>
            <a:r>
              <a:rPr lang="en-US" altLang="zh-CN" sz="2000" spc="30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思源黑体 CN Regular" panose="020B0500000000000000" charset="-122"/>
                <a:ea typeface="思源黑体 CN Regular" panose="020B0500000000000000" charset="-122"/>
              </a:rPr>
              <a:t> </a:t>
            </a:r>
            <a:endParaRPr lang="en-US" altLang="zh-CN" sz="2000" spc="300">
              <a:solidFill>
                <a:srgbClr val="000000">
                  <a:lumMod val="65000"/>
                  <a:lumOff val="35000"/>
                </a:srgbClr>
              </a:solidFill>
              <a:uFillTx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165" y="750570"/>
            <a:ext cx="11983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 </a:t>
            </a:r>
            <a:r>
              <a:rPr lang="en-US" altLang="zh-CN" sz="2000" b="1"/>
              <a:t>2.3 Personal website for blog publishing  </a:t>
            </a:r>
            <a:r>
              <a:rPr lang="en-US" altLang="zh-CN" sz="2000"/>
              <a:t> </a:t>
            </a:r>
            <a:endParaRPr lang="en-US" altLang="zh-CN" sz="2000" b="1"/>
          </a:p>
        </p:txBody>
      </p:sp>
      <p:sp>
        <p:nvSpPr>
          <p:cNvPr id="2" name="文本框 1"/>
          <p:cNvSpPr txBox="1"/>
          <p:nvPr/>
        </p:nvSpPr>
        <p:spPr>
          <a:xfrm>
            <a:off x="751205" y="2604135"/>
            <a:ext cx="46418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- GitHub: https://github.com/HouZheyan/HouZheyan.github.io/tree/main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- Blog: </a:t>
            </a:r>
            <a:endParaRPr lang="zh-CN" altLang="en-US"/>
          </a:p>
          <a:p>
            <a:r>
              <a:rPr lang="zh-CN" altLang="en-US"/>
              <a:t>https://zyhou.online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730" y="1238250"/>
            <a:ext cx="4641215" cy="479044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20/21</a:t>
            </a:r>
            <a:endParaRPr lang="en-US" altLang="zh-CN"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2"/>
          <p:cNvSpPr/>
          <p:nvPr/>
        </p:nvSpPr>
        <p:spPr>
          <a:xfrm>
            <a:off x="1861532" y="3017778"/>
            <a:ext cx="8622278" cy="226961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-635" y="0"/>
            <a:ext cx="12192635" cy="695325"/>
          </a:xfrm>
          <a:prstGeom prst="rect">
            <a:avLst/>
          </a:prstGeom>
          <a:solidFill>
            <a:srgbClr val="F2F2F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139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3825" algn="l" rtl="0" eaLnBrk="0">
              <a:lnSpc>
                <a:spcPct val="93000"/>
              </a:lnSpc>
            </a:pPr>
            <a:endParaRPr lang="en-US" sz="2580" kern="0" spc="-20" dirty="0">
              <a:solidFill>
                <a:schemeClr val="accent1">
                  <a:lumMod val="75000"/>
                  <a:alpha val="100000"/>
                </a:schemeClr>
              </a:solidFill>
              <a:latin typeface="Arial" panose="020B0604020202090204"/>
              <a:ea typeface="Arial" panose="020B0604020202090204"/>
              <a:cs typeface="Arial" panose="020B0604020202090204"/>
              <a:sym typeface="+mn-ea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1853834" y="1476230"/>
            <a:ext cx="7233539" cy="32891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0" name="rect 80"/>
          <p:cNvSpPr/>
          <p:nvPr/>
        </p:nvSpPr>
        <p:spPr>
          <a:xfrm>
            <a:off x="7620635" y="6640830"/>
            <a:ext cx="457073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2" name="rect 82"/>
          <p:cNvSpPr/>
          <p:nvPr/>
        </p:nvSpPr>
        <p:spPr>
          <a:xfrm>
            <a:off x="-17780" y="6640830"/>
            <a:ext cx="4589780" cy="21780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0" cap="flat">
            <a:solidFill>
              <a:schemeClr val="accent1"/>
            </a:solidFill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4" name="rect 84"/>
          <p:cNvSpPr/>
          <p:nvPr/>
        </p:nvSpPr>
        <p:spPr>
          <a:xfrm>
            <a:off x="4572243" y="6641043"/>
            <a:ext cx="3048243" cy="21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3570"/>
          </a:p>
        </p:txBody>
      </p:sp>
      <p:sp>
        <p:nvSpPr>
          <p:cNvPr id="86" name="textbox 86"/>
          <p:cNvSpPr/>
          <p:nvPr/>
        </p:nvSpPr>
        <p:spPr>
          <a:xfrm>
            <a:off x="-1270" y="6551295"/>
            <a:ext cx="12193270" cy="3289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95"/>
              </a:lnSpc>
              <a:tabLst>
                <a:tab pos="377190" algn="l"/>
              </a:tabLst>
            </a:pPr>
            <a:r>
              <a:rPr sz="990" kern="0" spc="0" dirty="0">
                <a:solidFill>
                  <a:srgbClr val="FFFFF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</a:t>
            </a:r>
            <a:endParaRPr sz="99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8" name="textbox 88"/>
          <p:cNvSpPr/>
          <p:nvPr/>
        </p:nvSpPr>
        <p:spPr>
          <a:xfrm>
            <a:off x="6493331" y="2041190"/>
            <a:ext cx="919945" cy="104092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4938577" y="2070287"/>
            <a:ext cx="1253897" cy="6704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985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28520" y="9626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4318635" y="2914650"/>
            <a:ext cx="355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400"/>
              <a:t>Thank you</a:t>
            </a:r>
            <a:endParaRPr lang="en-US" altLang="zh-CN" sz="5400"/>
          </a:p>
        </p:txBody>
      </p:sp>
      <p:sp>
        <p:nvSpPr>
          <p:cNvPr id="14" name="文本框 13"/>
          <p:cNvSpPr txBox="1"/>
          <p:nvPr/>
        </p:nvSpPr>
        <p:spPr>
          <a:xfrm>
            <a:off x="11588115" y="6604635"/>
            <a:ext cx="603885" cy="254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21/21</a:t>
            </a:r>
            <a:endParaRPr lang="en-US" altLang="zh-CN" sz="12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28113_3*m_i*1_1"/>
  <p:tag name="KSO_WM_TEMPLATE_CATEGORY" val="diagram"/>
  <p:tag name="KSO_WM_TEMPLATE_INDEX" val="20228113"/>
  <p:tag name="KSO_WM_UNIT_LAYERLEVEL" val="1_1"/>
  <p:tag name="KSO_WM_TAG_VERSION" val="1.0"/>
  <p:tag name="KSO_WM_BEAUTIFY_FLAG" val="#wm#"/>
  <p:tag name="KSO_WM_UNIT_LINE_FORE_SCHEMECOLOR_INDEX" val="5"/>
  <p:tag name="KSO_WM_UNIT_LINE_FILL_TYPE" val="2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UNIT_ID" val="diagram20228113_3*m_h_i*1_1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1_2"/>
  <p:tag name="KSO_WM_UNIT_ID" val="diagram20228113_3*m_h_i*1_1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4"/>
  <p:tag name="KSO_WM_UNIT_ID" val="diagram20228113_3*m_h_i*1_1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1_5"/>
  <p:tag name="KSO_WM_UNIT_ID" val="diagram20228113_3*m_h_i*1_1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3"/>
  <p:tag name="KSO_WM_UNIT_ID" val="diagram20228113_3*m_h_i*1_1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8113_3*m_h_a*1_1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5"/>
  <p:tag name="KSO_WM_UNIT_TEXT_FILL_TYPE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28113_3*m_h_i*1_2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2_2"/>
  <p:tag name="KSO_WM_UNIT_ID" val="diagram20228113_3*m_h_i*1_2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4"/>
  <p:tag name="KSO_WM_UNIT_ID" val="diagram20228113_3*m_h_i*1_2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2_5"/>
  <p:tag name="KSO_WM_UNIT_ID" val="diagram20228113_3*m_h_i*1_2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3"/>
  <p:tag name="KSO_WM_UNIT_ID" val="diagram20228113_3*m_h_i*1_2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1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28113_3*m_h_a*1_2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6"/>
  <p:tag name="KSO_WM_UNIT_TEXT_FILL_TYPE" val="1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UNIT_ID" val="diagram20228113_3*m_h_i*1_3_1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3_2"/>
  <p:tag name="KSO_WM_UNIT_ID" val="diagram20228113_3*m_h_i*1_3_2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4"/>
  <p:tag name="KSO_WM_UNIT_ID" val="diagram20228113_3*m_h_i*1_3_4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e"/>
  <p:tag name="KSO_WM_UNIT_TYPE" val="m_h_i"/>
  <p:tag name="KSO_WM_UNIT_INDEX" val="1_3_5"/>
  <p:tag name="KSO_WM_UNIT_ID" val="diagram20228113_3*m_h_i*1_3_5"/>
  <p:tag name="KSO_WM_TEMPLATE_CATEGORY" val="diagram"/>
  <p:tag name="KSO_WM_TEMPLATE_INDEX" val="20228113"/>
  <p:tag name="KSO_WM_UNIT_LAYERLEVEL" val="1_1_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3"/>
  <p:tag name="KSO_WM_UNIT_ID" val="diagram20228113_3*m_h_i*1_3_3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14"/>
  <p:tag name="KSO_WM_UNIT_TEXT_FILL_TYPE" val="1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28113_3*m_h_a*1_3_1"/>
  <p:tag name="KSO_WM_TEMPLATE_CATEGORY" val="diagram"/>
  <p:tag name="KSO_WM_TEMPLATE_INDEX" val="20228113"/>
  <p:tag name="KSO_WM_UNIT_LAYERLEVEL" val="1_1_1"/>
  <p:tag name="KSO_WM_TAG_VERSION" val="1.0"/>
  <p:tag name="KSO_WM_BEAUTIFY_FLAG" val="#wm#"/>
  <p:tag name="KSO_WM_UNIT_TEXT_FILL_FORE_SCHEMECOLOR_INDEX" val="7"/>
  <p:tag name="KSO_WM_UNIT_TEXT_FILL_TYPE" val="1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4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大标题内容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a"/>
  <p:tag name="KSO_WM_UNIT_INDEX" val="1"/>
  <p:tag name="KSO_WM_UNIT_ID" val="diagram20228113_3*a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b"/>
  <p:tag name="KSO_WM_UNIT_INDEX" val="1"/>
  <p:tag name="KSO_WM_UNIT_ID" val="diagram20228113_3*b*1"/>
  <p:tag name="KSO_WM_TEMPLATE_CATEGORY" val="diagram"/>
  <p:tag name="KSO_WM_TEMPLATE_INDEX" val="20228113"/>
  <p:tag name="KSO_WM_UNIT_LAYERLEVEL" val="1"/>
  <p:tag name="KSO_WM_TAG_VERSION" val="1.0"/>
  <p:tag name="KSO_WM_BEAUTIFY_FLAG" val="#wm#"/>
  <p:tag name="KSO_WM_UNIT_TEXT_FILL_FORE_SCHEMECOLOR_INDEX" val="15"/>
  <p:tag name="KSO_WM_UNIT_TEXT_FILL_TYP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7789</Words>
  <Application>WPS 表格</Application>
  <PresentationFormat>宽屏</PresentationFormat>
  <Paragraphs>386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6" baseType="lpstr">
      <vt:lpstr>Arial</vt:lpstr>
      <vt:lpstr>宋体</vt:lpstr>
      <vt:lpstr>Wingdings</vt:lpstr>
      <vt:lpstr>Arial</vt:lpstr>
      <vt:lpstr>思源黑体 CN Bold</vt:lpstr>
      <vt:lpstr>汉仪中黑KW</vt:lpstr>
      <vt:lpstr>思源黑体 CN Regular</vt:lpstr>
      <vt:lpstr>Calibri</vt:lpstr>
      <vt:lpstr>Helvetica Neue</vt:lpstr>
      <vt:lpstr>汉仪书宋二KW</vt:lpstr>
      <vt:lpstr>微软雅黑</vt:lpstr>
      <vt:lpstr>汉仪旗黑</vt:lpstr>
      <vt:lpstr>宋体</vt:lpstr>
      <vt:lpstr>Arial Unicode MS</vt:lpstr>
      <vt:lpstr>WPS</vt:lpstr>
      <vt:lpstr>STA323 Project 1 OpenClaw for Clinical Data Analysis &amp; Survival Analysis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K1koli</cp:lastModifiedBy>
  <cp:revision>34</cp:revision>
  <dcterms:created xsi:type="dcterms:W3CDTF">2026-06-24T17:05:31Z</dcterms:created>
  <dcterms:modified xsi:type="dcterms:W3CDTF">2026-06-24T17:05:31Z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2052-6.1.0.8274</vt:lpwstr>
  </property>
  <property fmtid="{D5CDD505-2E9C-101B-9397-08002B2CF9AE}" pid="3" name="ICV">
    <vt:lpwstr>811487C6E8E776E25B0E3C6A75607BDC_43</vt:lpwstr>
  </property>
</Properties>
</file>