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ov" ContentType="video/quicktime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256" r:id="rId3"/>
    <p:sldId id="293" r:id="rId5"/>
    <p:sldId id="272" r:id="rId6"/>
    <p:sldId id="353" r:id="rId7"/>
    <p:sldId id="354" r:id="rId8"/>
    <p:sldId id="273" r:id="rId9"/>
    <p:sldId id="275" r:id="rId10"/>
    <p:sldId id="282" r:id="rId11"/>
    <p:sldId id="356" r:id="rId12"/>
    <p:sldId id="320" r:id="rId13"/>
    <p:sldId id="357" r:id="rId14"/>
    <p:sldId id="342" r:id="rId15"/>
    <p:sldId id="358" r:id="rId16"/>
    <p:sldId id="276" r:id="rId17"/>
    <p:sldId id="376" r:id="rId18"/>
    <p:sldId id="377" r:id="rId19"/>
    <p:sldId id="379" r:id="rId20"/>
    <p:sldId id="380" r:id="rId21"/>
    <p:sldId id="383" r:id="rId22"/>
    <p:sldId id="384" r:id="rId23"/>
    <p:sldId id="268" r:id="rId2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37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54"/>
        <p:guide pos="37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4.png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5.png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6.png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7.png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4.png"/><Relationship Id="rId1" Type="http://schemas.openxmlformats.org/officeDocument/2006/relationships/tags" Target="../tags/tag2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25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20.png"/><Relationship Id="rId3" Type="http://schemas.microsoft.com/office/2007/relationships/media" Target="../media/media1.mov"/><Relationship Id="rId2" Type="http://schemas.openxmlformats.org/officeDocument/2006/relationships/video" Target="../media/media1.mov"/><Relationship Id="rId1" Type="http://schemas.openxmlformats.org/officeDocument/2006/relationships/tags" Target="../tags/tag26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tags" Target="../tags/tag27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27.png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23495" y="1786255"/>
            <a:ext cx="12215495" cy="233997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786255"/>
            <a:ext cx="12214860" cy="2186940"/>
          </a:xfrm>
        </p:spPr>
        <p:txBody>
          <a:bodyPr>
            <a:normAutofit/>
          </a:bodyPr>
          <a:lstStyle/>
          <a:p>
            <a:r>
              <a:rPr lang="en-US" altLang="zh-CN" dirty="0">
                <a:effectLst/>
              </a:rPr>
              <a:t>STA323 Project 2</a:t>
            </a:r>
            <a:br>
              <a:rPr lang="zh-CN" altLang="en-US" dirty="0">
                <a:effectLst/>
              </a:rPr>
            </a:br>
            <a:r>
              <a:rPr sz="3600" dirty="0">
                <a:effectLst/>
              </a:rPr>
              <a:t>Data Agent System</a:t>
            </a:r>
            <a:r>
              <a:rPr lang="en-US" sz="3600" dirty="0">
                <a:effectLst/>
              </a:rPr>
              <a:t> &amp; Startup Business Plan </a:t>
            </a:r>
            <a:endParaRPr lang="en-US" sz="3600" dirty="0">
              <a:effectLst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</a:rPr>
              <a:t> </a:t>
            </a:r>
            <a:endParaRPr lang="en-US" altLang="zh-CN" dirty="0">
              <a:latin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16220" y="4382770"/>
            <a:ext cx="12731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/>
              <a:t>侯哲妍</a:t>
            </a:r>
            <a:endParaRPr lang="zh-CN" altLang="en-US"/>
          </a:p>
          <a:p>
            <a:pPr algn="ctr">
              <a:lnSpc>
                <a:spcPct val="150000"/>
              </a:lnSpc>
            </a:pPr>
            <a:r>
              <a:rPr lang="en-US" altLang="zh-CN"/>
              <a:t>12313551</a:t>
            </a:r>
            <a:endParaRPr lang="en-US" altLang="zh-CN"/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735435" y="6600190"/>
            <a:ext cx="6451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zh-CN" sz="1200"/>
          </a:p>
        </p:txBody>
      </p:sp>
      <p:sp>
        <p:nvSpPr>
          <p:cNvPr id="3" name="文本框 2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1/21</a:t>
            </a:r>
            <a:endParaRPr lang="en-US" altLang="zh-CN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Contents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68185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1345" y="2372995"/>
            <a:ext cx="7654290" cy="1757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1. Q1: Data Agent System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  <a:p>
            <a:pPr>
              <a:lnSpc>
                <a:spcPct val="140000"/>
              </a:lnSpc>
            </a:pP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2. Q2: Startup Business Plan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2/21</a:t>
            </a:r>
            <a:endParaRPr lang="en-US" altLang="zh-CN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Agent System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350635"/>
            <a:ext cx="6096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bg1">
                    <a:lumMod val="65000"/>
                  </a:schemeClr>
                </a:solidFill>
              </a:rPr>
              <a:t>https://arxiv.org/abs/2312.15685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</a:rPr>
              <a:t> 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</a:rPr>
              <a:t>https://arxiv.org/abs/2307.06290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en-US" altLang="zh-CN" sz="12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7210" y="1488440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sz="2000">
                <a:cs typeface="+mn-lt"/>
              </a:rPr>
              <a:t>1. Reward-Based Selection</a:t>
            </a: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165" y="750570"/>
            <a:ext cx="67856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1.1 Effective Data Selection Methods</a:t>
            </a:r>
            <a:endParaRPr lang="zh-CN" altLang="en-US" sz="2000" b="1"/>
          </a:p>
        </p:txBody>
      </p:sp>
      <p:sp>
        <p:nvSpPr>
          <p:cNvPr id="5" name="文本框 4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3/21</a:t>
            </a:r>
            <a:endParaRPr lang="en-US" altLang="zh-CN" sz="12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7165" y="4011295"/>
            <a:ext cx="2643505" cy="22510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520" y="1157605"/>
            <a:ext cx="4836160" cy="256476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28675" y="2131060"/>
            <a:ext cx="557593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Paper </a:t>
            </a:r>
            <a:r>
              <a:rPr lang="en-US" altLang="zh-CN"/>
              <a:t>1</a:t>
            </a:r>
            <a:r>
              <a:rPr lang="zh-CN" altLang="en-US"/>
              <a:t> – What Makes Good Data for Alignment? (Liu et al., 2023)</a:t>
            </a:r>
            <a:endParaRPr lang="zh-CN" altLang="en-US"/>
          </a:p>
          <a:p>
            <a:r>
              <a:rPr lang="en-US" altLang="zh-CN"/>
              <a:t>· Reward model scores effectively filter high-quality </a:t>
            </a:r>
            <a:endParaRPr lang="en-US" altLang="zh-CN"/>
          </a:p>
          <a:p>
            <a:r>
              <a:rPr lang="en-US" altLang="zh-CN"/>
              <a:t>  math/science data</a:t>
            </a:r>
            <a:endParaRPr lang="en-US" altLang="zh-CN"/>
          </a:p>
          <a:p>
            <a:r>
              <a:rPr lang="en-US" altLang="zh-CN"/>
              <a:t>· Reward-based signals outperform heuristic </a:t>
            </a:r>
            <a:endParaRPr lang="en-US" altLang="zh-CN"/>
          </a:p>
          <a:p>
            <a:r>
              <a:rPr lang="en-US" altLang="zh-CN"/>
              <a:t>  selection methods</a:t>
            </a:r>
            <a:endParaRPr lang="en-US" altLang="zh-CN"/>
          </a:p>
          <a:p>
            <a:endParaRPr lang="en-US" altLang="zh-CN"/>
          </a:p>
          <a:p>
            <a:r>
              <a:rPr lang="zh-CN" altLang="en-US">
                <a:sym typeface="+mn-ea"/>
              </a:rPr>
              <a:t>Paper 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 – Instruction Mining (Cao et al., 2023)</a:t>
            </a:r>
            <a:endParaRPr lang="zh-CN" altLang="en-US">
              <a:sym typeface="+mn-ea"/>
            </a:endParaRPr>
          </a:p>
          <a:p>
            <a:r>
              <a:rPr lang="en-US" altLang="zh-CN">
                <a:sym typeface="+mn-ea"/>
              </a:rPr>
              <a:t>· IFD uses perplexity gap (instruction vs. answer) as 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  reward signal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· Top 5% IFD data beats full-dataset training on 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  GSM8K &amp; ScienceQA</a:t>
            </a:r>
            <a:endParaRPr lang="en-US" altLang="zh-CN"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Agent System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240" y="6363335"/>
            <a:ext cx="6096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bg1">
                    <a:lumMod val="65000"/>
                  </a:schemeClr>
                </a:solidFill>
              </a:rPr>
              <a:t>https://arxiv.org/abs/2308.07074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</a:rPr>
              <a:t>  https://arxiv.org/abs/2204.07705 </a:t>
            </a:r>
            <a:endParaRPr lang="en-US" altLang="zh-CN" sz="12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0230" y="1463040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sz="2000">
                <a:cs typeface="+mn-lt"/>
              </a:rPr>
              <a:t>2. Trajectory Deduplication / Diversity</a:t>
            </a: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394017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165" y="750570"/>
            <a:ext cx="67856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1.1 Effective Data Selection Methods</a:t>
            </a:r>
            <a:endParaRPr lang="zh-CN" altLang="en-US" sz="2000" b="1"/>
          </a:p>
        </p:txBody>
      </p:sp>
      <p:sp>
        <p:nvSpPr>
          <p:cNvPr id="5" name="文本框 4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4/21</a:t>
            </a:r>
            <a:endParaRPr lang="en-US" altLang="zh-CN" sz="1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350" y="1626870"/>
            <a:ext cx="6096000" cy="39922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69315" y="2187575"/>
            <a:ext cx="447103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Paper 1 – #InsTag (Lu et al., 2023)</a:t>
            </a:r>
            <a:endParaRPr lang="zh-CN" altLang="en-US"/>
          </a:p>
          <a:p>
            <a:r>
              <a:rPr lang="en-US" altLang="zh-CN"/>
              <a:t>· Semantic tagging identifies redundant </a:t>
            </a:r>
            <a:endParaRPr lang="en-US" altLang="zh-CN"/>
          </a:p>
          <a:p>
            <a:r>
              <a:rPr lang="en-US" altLang="zh-CN"/>
              <a:t>  instruction trajectories</a:t>
            </a:r>
            <a:endParaRPr lang="en-US" altLang="zh-CN"/>
          </a:p>
          <a:p>
            <a:r>
              <a:rPr lang="en-US" altLang="zh-CN"/>
              <a:t>· Deduplication is critical for multi-step </a:t>
            </a:r>
            <a:endParaRPr lang="en-US" altLang="zh-CN"/>
          </a:p>
          <a:p>
            <a:r>
              <a:rPr lang="en-US" altLang="zh-CN"/>
              <a:t>  math reasoning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Paper 2 – Super-NaturalInstructions (Wang et al., 2022)</a:t>
            </a:r>
            <a:endParaRPr lang="en-US" altLang="zh-CN"/>
          </a:p>
          <a:p>
            <a:r>
              <a:rPr lang="en-US" altLang="zh-CN"/>
              <a:t>· Diverse task sets beat repeated single-  </a:t>
            </a:r>
            <a:endParaRPr lang="en-US" altLang="zh-CN"/>
          </a:p>
          <a:p>
            <a:r>
              <a:rPr lang="en-US" altLang="zh-CN"/>
              <a:t>  task data</a:t>
            </a:r>
            <a:endParaRPr lang="en-US" altLang="zh-CN"/>
          </a:p>
          <a:p>
            <a:r>
              <a:rPr lang="en-US" altLang="zh-CN"/>
              <a:t>· Covering diverse reasoning paths   </a:t>
            </a:r>
            <a:endParaRPr lang="en-US" altLang="zh-CN"/>
          </a:p>
          <a:p>
            <a:r>
              <a:rPr lang="en-US" altLang="zh-CN"/>
              <a:t>  enhances math generalization</a:t>
            </a:r>
            <a:endParaRPr lang="en-US" alt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Agent System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364605"/>
            <a:ext cx="6096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bg1">
                    <a:lumMod val="65000"/>
                  </a:schemeClr>
                </a:solidFill>
              </a:rPr>
              <a:t>https://arxiv.org/abs/2304.12244</a:t>
            </a:r>
            <a:r>
              <a:rPr lang="en-US" altLang="zh-CN" sz="1200">
                <a:solidFill>
                  <a:schemeClr val="bg1">
                    <a:lumMod val="65000"/>
                  </a:schemeClr>
                </a:solidFill>
              </a:rPr>
              <a:t>  https://arxiv.org/abs/2311.00288</a:t>
            </a:r>
            <a:endParaRPr lang="en-US" altLang="zh-CN" sz="12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0230" y="1565910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sz="2000">
                <a:cs typeface="+mn-lt"/>
              </a:rPr>
              <a:t>3. Complexity-Based Filtering</a:t>
            </a:r>
            <a:endParaRPr 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165" y="750570"/>
            <a:ext cx="67856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1.1 Effective Data Selection Methods</a:t>
            </a:r>
            <a:endParaRPr lang="zh-CN" altLang="en-US" sz="2000" b="1"/>
          </a:p>
        </p:txBody>
      </p:sp>
      <p:sp>
        <p:nvSpPr>
          <p:cNvPr id="5" name="文本框 4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5/21</a:t>
            </a:r>
            <a:endParaRPr lang="en-US" altLang="zh-CN" sz="1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120" y="2203450"/>
            <a:ext cx="5012690" cy="28397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47725" y="2292985"/>
            <a:ext cx="557276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Paper 1 – WizardLM (Xu et al., 2023)</a:t>
            </a:r>
            <a:endParaRPr lang="zh-CN" altLang="en-US"/>
          </a:p>
          <a:p>
            <a:r>
              <a:rPr lang="en-US" altLang="zh-CN"/>
              <a:t>· </a:t>
            </a:r>
            <a:r>
              <a:rPr lang="zh-CN" altLang="en-US"/>
              <a:t>Evol-Instruct method progressively increases </a:t>
            </a:r>
            <a:endParaRPr lang="zh-CN" altLang="en-US"/>
          </a:p>
          <a:p>
            <a:r>
              <a:rPr lang="zh-CN" altLang="en-US"/>
              <a:t> </a:t>
            </a:r>
            <a:r>
              <a:rPr lang="en-US" altLang="zh-CN"/>
              <a:t> </a:t>
            </a:r>
            <a:r>
              <a:rPr lang="zh-CN" altLang="en-US"/>
              <a:t>instruction complexity</a:t>
            </a:r>
            <a:endParaRPr lang="zh-CN" altLang="en-US"/>
          </a:p>
          <a:p>
            <a:r>
              <a:rPr lang="en-US" altLang="zh-CN"/>
              <a:t>· </a:t>
            </a:r>
            <a:r>
              <a:rPr lang="zh-CN" altLang="en-US"/>
              <a:t>Higher-complexity data improves performance on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 </a:t>
            </a:r>
            <a:r>
              <a:rPr lang="zh-CN" altLang="en-US"/>
              <a:t>multi-step math reasoning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Paper 2 – Active Instruction Tuning (Kung et al., </a:t>
            </a:r>
            <a:endParaRPr lang="zh-CN" altLang="en-US"/>
          </a:p>
          <a:p>
            <a:r>
              <a:rPr lang="zh-CN" altLang="en-US"/>
              <a:t>2023)</a:t>
            </a:r>
            <a:endParaRPr lang="zh-CN" altLang="en-US"/>
          </a:p>
          <a:p>
            <a:r>
              <a:rPr lang="en-US" altLang="zh-CN"/>
              <a:t>· </a:t>
            </a:r>
            <a:r>
              <a:rPr lang="zh-CN" altLang="en-US"/>
              <a:t>Medium-complexity data has highest learning value</a:t>
            </a:r>
            <a:endParaRPr lang="zh-CN" altLang="en-US"/>
          </a:p>
          <a:p>
            <a:r>
              <a:rPr lang="en-US" altLang="zh-CN"/>
              <a:t>· </a:t>
            </a:r>
            <a:r>
              <a:rPr lang="zh-CN" altLang="en-US"/>
              <a:t>Avoids low/high extremes; targets model-sensitive </a:t>
            </a:r>
            <a:endParaRPr lang="zh-CN" altLang="en-US"/>
          </a:p>
          <a:p>
            <a:r>
              <a:rPr lang="zh-CN" altLang="en-US"/>
              <a:t> </a:t>
            </a:r>
            <a:r>
              <a:rPr lang="en-US" altLang="zh-CN"/>
              <a:t> </a:t>
            </a:r>
            <a:r>
              <a:rPr lang="zh-CN" altLang="en-US"/>
              <a:t>tasks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Agent System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8005" y="1370965"/>
            <a:ext cx="1055179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sz="2000"/>
              <a:t>1. Data loading and preprocessing:</a:t>
            </a:r>
            <a:endParaRPr lang="en-US" sz="2000"/>
          </a:p>
          <a:p>
            <a:pPr>
              <a:lnSpc>
                <a:spcPct val="150000"/>
              </a:lnSpc>
            </a:pPr>
            <a:r>
              <a:rPr lang="en-US" sz="2000"/>
              <a:t>· Load the datamind_12k. json file</a:t>
            </a:r>
            <a:endParaRPr lang="en-US" sz="2000"/>
          </a:p>
          <a:p>
            <a:pPr>
              <a:lnSpc>
                <a:spcPct val="150000"/>
              </a:lnSpc>
            </a:pPr>
            <a:r>
              <a:rPr lang="en-US" sz="2000"/>
              <a:t>· Adapt to multiple difficulty level annotations </a:t>
            </a:r>
            <a:endParaRPr lang="en-US" sz="2000"/>
          </a:p>
          <a:p>
            <a:pPr>
              <a:lnSpc>
                <a:spcPct val="150000"/>
              </a:lnSpc>
            </a:pPr>
            <a:r>
              <a:rPr lang="en-US" sz="2000"/>
              <a:t>  (Simple/easy → 1.0, Medium/Rate → 2.0, Hard/Complex → 3.0)</a:t>
            </a:r>
            <a:endParaRPr lang="en-US" sz="2000"/>
          </a:p>
          <a:p>
            <a:pPr>
              <a:lnSpc>
                <a:spcPct val="150000"/>
              </a:lnSpc>
            </a:pPr>
            <a:r>
              <a:rPr lang="en-US" sz="2000"/>
              <a:t>· Extract the core features of each trajectory: user problem, difficulty, file name, number of </a:t>
            </a:r>
            <a:endParaRPr lang="en-US" sz="2000"/>
          </a:p>
          <a:p>
            <a:pPr>
              <a:lnSpc>
                <a:spcPct val="150000"/>
              </a:lnSpc>
            </a:pPr>
            <a:r>
              <a:rPr lang="en-US" sz="2000"/>
              <a:t>  messages, number of code blocks, etc</a:t>
            </a:r>
            <a:endParaRPr lang="en-US" sz="2000"/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94710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1.2</a:t>
            </a:r>
            <a:r>
              <a:rPr lang="en-US" altLang="zh-CN" sz="2000"/>
              <a:t> </a:t>
            </a:r>
            <a:r>
              <a:rPr lang="en-US" altLang="zh-CN" sz="2000" b="1"/>
              <a:t>D</a:t>
            </a:r>
            <a:r>
              <a:rPr lang="zh-CN" altLang="en-US" sz="2000" b="1"/>
              <a:t>ata </a:t>
            </a:r>
            <a:r>
              <a:rPr lang="en-US" altLang="zh-CN" sz="2000" b="1"/>
              <a:t>S</a:t>
            </a:r>
            <a:r>
              <a:rPr lang="zh-CN" altLang="en-US" sz="2000" b="1"/>
              <a:t>election from DataMind-12K for </a:t>
            </a:r>
            <a:r>
              <a:rPr lang="en-US" altLang="zh-CN" sz="2000" b="1"/>
              <a:t>T</a:t>
            </a:r>
            <a:r>
              <a:rPr lang="zh-CN" altLang="en-US" sz="2000" b="1"/>
              <a:t>raining</a:t>
            </a:r>
            <a:endParaRPr lang="zh-CN" altLang="en-US" sz="2000" b="1"/>
          </a:p>
        </p:txBody>
      </p:sp>
      <p:sp>
        <p:nvSpPr>
          <p:cNvPr id="3" name="文本框 2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6/21</a:t>
            </a:r>
            <a:endParaRPr lang="en-US" altLang="zh-CN" sz="12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00" y="4453890"/>
            <a:ext cx="8775700" cy="1739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Agent System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68185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165" y="750570"/>
            <a:ext cx="81407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ym typeface="+mn-ea"/>
              </a:rPr>
              <a:t> </a:t>
            </a:r>
            <a:r>
              <a:rPr lang="en-US" altLang="zh-CN" sz="2000" b="1">
                <a:sym typeface="+mn-ea"/>
              </a:rPr>
              <a:t>1.2</a:t>
            </a:r>
            <a:r>
              <a:rPr lang="en-US" altLang="zh-CN" sz="2000">
                <a:sym typeface="+mn-ea"/>
              </a:rPr>
              <a:t> </a:t>
            </a:r>
            <a:r>
              <a:rPr lang="en-US" altLang="zh-CN" sz="2000" b="1">
                <a:sym typeface="+mn-ea"/>
              </a:rPr>
              <a:t>D</a:t>
            </a:r>
            <a:r>
              <a:rPr lang="zh-CN" altLang="en-US" sz="2000" b="1">
                <a:sym typeface="+mn-ea"/>
              </a:rPr>
              <a:t>ata </a:t>
            </a:r>
            <a:r>
              <a:rPr lang="en-US" altLang="zh-CN" sz="2000" b="1">
                <a:sym typeface="+mn-ea"/>
              </a:rPr>
              <a:t>S</a:t>
            </a:r>
            <a:r>
              <a:rPr lang="zh-CN" altLang="en-US" sz="2000" b="1">
                <a:sym typeface="+mn-ea"/>
              </a:rPr>
              <a:t>election from DataMind-12K for </a:t>
            </a:r>
            <a:r>
              <a:rPr lang="en-US" altLang="zh-CN" sz="2000" b="1">
                <a:sym typeface="+mn-ea"/>
              </a:rPr>
              <a:t>T</a:t>
            </a:r>
            <a:r>
              <a:rPr lang="zh-CN" altLang="en-US" sz="2000" b="1">
                <a:sym typeface="+mn-ea"/>
              </a:rPr>
              <a:t>raining</a:t>
            </a:r>
            <a:endParaRPr lang="zh-CN" altLang="en-US" sz="2000" b="1"/>
          </a:p>
        </p:txBody>
      </p:sp>
      <p:sp>
        <p:nvSpPr>
          <p:cNvPr id="2" name="文本框 1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7/21</a:t>
            </a:r>
            <a:endParaRPr lang="en-US" altLang="zh-CN" sz="1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1020" y="3940175"/>
            <a:ext cx="3530600" cy="16383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48005" y="1512570"/>
            <a:ext cx="1102106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2. Composite Complexity Score:</a:t>
            </a:r>
            <a:endParaRPr lang="en-US" sz="2000"/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· Calculate the basic score for each trajectory</a:t>
            </a:r>
            <a:endParaRPr lang="en-US" sz="20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· The code block has the highest weight (0.35), emphasizing programming ability</a:t>
            </a:r>
            <a:endParaRPr lang="en-US" sz="20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· The second highest number of messages is 0.15, reflecting the depth of the conversation</a:t>
            </a:r>
            <a:endParaRPr lang="en-US" sz="2000"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Agent System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20259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20550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681855" y="15551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82911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ym typeface="+mn-ea"/>
              </a:rPr>
              <a:t> </a:t>
            </a:r>
            <a:r>
              <a:rPr lang="en-US" altLang="zh-CN" sz="2000" b="1">
                <a:sym typeface="+mn-ea"/>
              </a:rPr>
              <a:t>1.2</a:t>
            </a:r>
            <a:r>
              <a:rPr lang="en-US" altLang="zh-CN" sz="2000">
                <a:sym typeface="+mn-ea"/>
              </a:rPr>
              <a:t> </a:t>
            </a:r>
            <a:r>
              <a:rPr lang="en-US" altLang="zh-CN" sz="2000" b="1">
                <a:sym typeface="+mn-ea"/>
              </a:rPr>
              <a:t>D</a:t>
            </a:r>
            <a:r>
              <a:rPr lang="zh-CN" altLang="en-US" sz="2000" b="1">
                <a:sym typeface="+mn-ea"/>
              </a:rPr>
              <a:t>ata </a:t>
            </a:r>
            <a:r>
              <a:rPr lang="en-US" altLang="zh-CN" sz="2000" b="1">
                <a:sym typeface="+mn-ea"/>
              </a:rPr>
              <a:t>S</a:t>
            </a:r>
            <a:r>
              <a:rPr lang="zh-CN" altLang="en-US" sz="2000" b="1">
                <a:sym typeface="+mn-ea"/>
              </a:rPr>
              <a:t>election from DataMind-12K for </a:t>
            </a:r>
            <a:r>
              <a:rPr lang="en-US" altLang="zh-CN" sz="2000" b="1">
                <a:sym typeface="+mn-ea"/>
              </a:rPr>
              <a:t>T</a:t>
            </a:r>
            <a:r>
              <a:rPr lang="zh-CN" altLang="en-US" sz="2000" b="1">
                <a:sym typeface="+mn-ea"/>
              </a:rPr>
              <a:t>raining</a:t>
            </a:r>
            <a:endParaRPr lang="zh-CN" altLang="en-US" sz="2000" b="1"/>
          </a:p>
        </p:txBody>
      </p:sp>
      <p:sp>
        <p:nvSpPr>
          <p:cNvPr id="3" name="文本框 2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8/21</a:t>
            </a:r>
            <a:endParaRPr lang="en-US" altLang="zh-CN" sz="1200"/>
          </a:p>
        </p:txBody>
      </p:sp>
      <p:sp>
        <p:nvSpPr>
          <p:cNvPr id="2" name="文本框 1"/>
          <p:cNvSpPr txBox="1"/>
          <p:nvPr/>
        </p:nvSpPr>
        <p:spPr>
          <a:xfrm>
            <a:off x="548005" y="1093470"/>
            <a:ext cx="1102106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3. Reward Model Evaluation Based on GLM API:</a:t>
            </a:r>
            <a:endParaRPr lang="en-US" sz="2000"/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· Use GLM-4-Flash as the reward model</a:t>
            </a:r>
            <a:endParaRPr lang="en-US" sz="20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· Evaluate the quality of each conversation (relevance, correctness, clarity) and output a reward </a:t>
            </a:r>
            <a:endParaRPr lang="en-US" sz="20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  score of 0.0-1.0</a:t>
            </a:r>
            <a:endParaRPr lang="en-US" sz="20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· Implement intelligent caching mechanism: reward_cachejson caches all API results to avoid </a:t>
            </a:r>
            <a:endParaRPr lang="en-US" sz="20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  duplicate calls</a:t>
            </a:r>
            <a:endParaRPr lang="en-US" sz="200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355" y="3954780"/>
            <a:ext cx="5003165" cy="23342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Agent System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20259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20550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681855" y="15551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82911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ym typeface="+mn-ea"/>
              </a:rPr>
              <a:t> </a:t>
            </a:r>
            <a:r>
              <a:rPr lang="en-US" altLang="zh-CN" sz="2000" b="1">
                <a:sym typeface="+mn-ea"/>
              </a:rPr>
              <a:t>1.2</a:t>
            </a:r>
            <a:r>
              <a:rPr lang="en-US" altLang="zh-CN" sz="2000">
                <a:sym typeface="+mn-ea"/>
              </a:rPr>
              <a:t> </a:t>
            </a:r>
            <a:r>
              <a:rPr lang="en-US" altLang="zh-CN" sz="2000" b="1">
                <a:sym typeface="+mn-ea"/>
              </a:rPr>
              <a:t>D</a:t>
            </a:r>
            <a:r>
              <a:rPr lang="zh-CN" altLang="en-US" sz="2000" b="1">
                <a:sym typeface="+mn-ea"/>
              </a:rPr>
              <a:t>ata </a:t>
            </a:r>
            <a:r>
              <a:rPr lang="en-US" altLang="zh-CN" sz="2000" b="1">
                <a:sym typeface="+mn-ea"/>
              </a:rPr>
              <a:t>S</a:t>
            </a:r>
            <a:r>
              <a:rPr lang="zh-CN" altLang="en-US" sz="2000" b="1">
                <a:sym typeface="+mn-ea"/>
              </a:rPr>
              <a:t>election from DataMind-12K for </a:t>
            </a:r>
            <a:r>
              <a:rPr lang="en-US" altLang="zh-CN" sz="2000" b="1">
                <a:sym typeface="+mn-ea"/>
              </a:rPr>
              <a:t>T</a:t>
            </a:r>
            <a:r>
              <a:rPr lang="zh-CN" altLang="en-US" sz="2000" b="1">
                <a:sym typeface="+mn-ea"/>
              </a:rPr>
              <a:t>raining</a:t>
            </a:r>
            <a:endParaRPr lang="zh-CN" altLang="en-US" sz="2000" b="1"/>
          </a:p>
        </p:txBody>
      </p:sp>
      <p:sp>
        <p:nvSpPr>
          <p:cNvPr id="3" name="文本框 2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9/21</a:t>
            </a:r>
            <a:endParaRPr lang="en-US" altLang="zh-CN" sz="1200"/>
          </a:p>
        </p:txBody>
      </p:sp>
      <p:sp>
        <p:nvSpPr>
          <p:cNvPr id="2" name="文本框 1"/>
          <p:cNvSpPr txBox="1"/>
          <p:nvPr/>
        </p:nvSpPr>
        <p:spPr>
          <a:xfrm>
            <a:off x="548005" y="1370965"/>
            <a:ext cx="647827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4. Trajectory Deduplication:</a:t>
            </a:r>
            <a:endParaRPr lang="en-US" sz="2000"/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· Generate de duplication key: {filename} | | {normalized </a:t>
            </a:r>
            <a:endParaRPr lang="en-US" sz="20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  user issue}</a:t>
            </a:r>
            <a:endParaRPr lang="en-US" sz="20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· Use SHA1 hash to ensure uniqueness</a:t>
            </a:r>
            <a:endParaRPr lang="en-US" sz="20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· Sort in descending order by comprehensive score </a:t>
            </a:r>
            <a:endParaRPr lang="en-US" sz="20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sz="2000">
                <a:sym typeface="+mn-ea"/>
              </a:rPr>
              <a:t>  (score+1.2 x reward) and retain high scoring samples</a:t>
            </a:r>
            <a:endParaRPr lang="en-US" sz="200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580" y="4339590"/>
            <a:ext cx="5404485" cy="17837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1230" y="1453515"/>
            <a:ext cx="4284345" cy="43402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Agent System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20259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20550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6120130" y="1234440"/>
            <a:ext cx="5613400" cy="587375"/>
          </a:xfrm>
          <a:prstGeom prst="rect">
            <a:avLst/>
          </a:prstGeom>
          <a:noFill/>
        </p:spPr>
        <p:txBody>
          <a:bodyPr wrap="square" bIns="0" rtlCol="0">
            <a:noAutofit/>
          </a:bodyPr>
          <a:p>
            <a:pPr algn="l"/>
            <a:r>
              <a:rPr lang="en-US" sz="1600">
                <a:sym typeface="+mn-ea"/>
              </a:rPr>
              <a:t> </a:t>
            </a:r>
            <a:endParaRPr lang="en-US" sz="16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82353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1.3</a:t>
            </a:r>
            <a:r>
              <a:rPr lang="en-US" altLang="zh-CN" sz="2000"/>
              <a:t> </a:t>
            </a:r>
            <a:r>
              <a:rPr lang="zh-CN" altLang="en-US" sz="2000" b="1"/>
              <a:t>Fine-tune Qwen3.5-0.8B on DataMind-12K </a:t>
            </a:r>
            <a:r>
              <a:rPr lang="en-US" altLang="zh-CN" sz="2000" b="1"/>
              <a:t>U</a:t>
            </a:r>
            <a:r>
              <a:rPr lang="zh-CN" altLang="en-US" sz="2000" b="1"/>
              <a:t>sing Ray-train</a:t>
            </a:r>
            <a:endParaRPr lang="zh-CN" altLang="en-US" sz="2000" b="1"/>
          </a:p>
        </p:txBody>
      </p:sp>
      <p:sp>
        <p:nvSpPr>
          <p:cNvPr id="11" name="文本框 10"/>
          <p:cNvSpPr txBox="1"/>
          <p:nvPr/>
        </p:nvSpPr>
        <p:spPr>
          <a:xfrm>
            <a:off x="11553825" y="6604635"/>
            <a:ext cx="638175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10/21</a:t>
            </a:r>
            <a:endParaRPr lang="en-US" altLang="zh-CN" sz="1200"/>
          </a:p>
        </p:txBody>
      </p:sp>
      <p:sp>
        <p:nvSpPr>
          <p:cNvPr id="12" name="文本框 11"/>
          <p:cNvSpPr txBox="1"/>
          <p:nvPr/>
        </p:nvSpPr>
        <p:spPr>
          <a:xfrm>
            <a:off x="601345" y="1276350"/>
            <a:ext cx="110699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/>
              <a:t>1. Data preprocessing function</a:t>
            </a:r>
            <a:endParaRPr lang="en-US" altLang="zh-CN" sz="1600"/>
          </a:p>
          <a:p>
            <a:pPr>
              <a:lnSpc>
                <a:spcPct val="150000"/>
              </a:lnSpc>
            </a:pPr>
            <a:r>
              <a:rPr lang="en-US" altLang="zh-CN" sz="1600"/>
              <a:t>· Convert the conversation trajectory data of DataMind-12K into tokenized format that can be used for SFT</a:t>
            </a:r>
            <a:endParaRPr lang="en-US" altLang="zh-CN" sz="1600"/>
          </a:p>
          <a:p>
            <a:pPr>
              <a:lnSpc>
                <a:spcPct val="150000"/>
              </a:lnSpc>
            </a:pPr>
            <a:r>
              <a:rPr lang="en-US" altLang="zh-CN" sz="1600"/>
              <a:t>· Only calculate loss for replies from the assistant role, system and user messages do not participate in loss calculation</a:t>
            </a:r>
            <a:endParaRPr lang="en-US" altLang="zh-CN" sz="1600"/>
          </a:p>
        </p:txBody>
      </p:sp>
      <p:sp>
        <p:nvSpPr>
          <p:cNvPr id="13" name="文本框 12"/>
          <p:cNvSpPr txBox="1"/>
          <p:nvPr/>
        </p:nvSpPr>
        <p:spPr>
          <a:xfrm>
            <a:off x="601345" y="2644775"/>
            <a:ext cx="79648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cs typeface="+mn-lt"/>
              </a:rPr>
              <a:t>2. </a:t>
            </a:r>
            <a:r>
              <a:rPr lang="zh-CN" altLang="en-US" sz="1600">
                <a:cs typeface="+mn-lt"/>
              </a:rPr>
              <a:t>Training function</a:t>
            </a:r>
            <a:endParaRPr lang="zh-CN" altLang="en-US" sz="1600"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cs typeface="+mn-lt"/>
              </a:rPr>
              <a:t>· </a:t>
            </a:r>
            <a:r>
              <a:rPr lang="zh-CN" altLang="en-US" sz="1600">
                <a:cs typeface="+mn-lt"/>
              </a:rPr>
              <a:t>Use Ray Train for full fine-tuning</a:t>
            </a:r>
            <a:endParaRPr lang="zh-CN" altLang="en-US" sz="1600"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cs typeface="+mn-lt"/>
              </a:rPr>
              <a:t>· </a:t>
            </a:r>
            <a:r>
              <a:rPr lang="zh-CN" altLang="en-US" sz="1600">
                <a:cs typeface="+mn-lt"/>
              </a:rPr>
              <a:t>Train Qwen3.5-0.8B model on DataMind-12K dataset</a:t>
            </a:r>
            <a:endParaRPr lang="zh-CN" altLang="en-US" sz="1600"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cs typeface="+mn-lt"/>
              </a:rPr>
              <a:t>· </a:t>
            </a:r>
            <a:r>
              <a:rPr lang="zh-CN" altLang="en-US" sz="1600">
                <a:cs typeface="+mn-lt"/>
              </a:rPr>
              <a:t>Support distributed training (DDP) and multi worker parallelism</a:t>
            </a:r>
            <a:endParaRPr lang="zh-CN" altLang="en-US" sz="1600">
              <a:cs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55" y="4389120"/>
            <a:ext cx="4552315" cy="13462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3990" y="4400550"/>
            <a:ext cx="4054475" cy="13347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Agent System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20259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20550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6120130" y="1234440"/>
            <a:ext cx="5613400" cy="587375"/>
          </a:xfrm>
          <a:prstGeom prst="rect">
            <a:avLst/>
          </a:prstGeom>
          <a:noFill/>
        </p:spPr>
        <p:txBody>
          <a:bodyPr wrap="square" bIns="0" rtlCol="0">
            <a:noAutofit/>
          </a:bodyPr>
          <a:p>
            <a:pPr algn="l"/>
            <a:r>
              <a:rPr lang="en-US" sz="1600">
                <a:sym typeface="+mn-ea"/>
              </a:rPr>
              <a:t> </a:t>
            </a:r>
            <a:endParaRPr lang="en-US" sz="16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82353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1.3</a:t>
            </a:r>
            <a:r>
              <a:rPr lang="en-US" altLang="zh-CN" sz="2000"/>
              <a:t> </a:t>
            </a:r>
            <a:r>
              <a:rPr lang="zh-CN" altLang="en-US" sz="2000" b="1">
                <a:sym typeface="+mn-ea"/>
              </a:rPr>
              <a:t>Fine-tune Qwen3.5-0.8B on DataMind-12K </a:t>
            </a:r>
            <a:r>
              <a:rPr lang="en-US" altLang="zh-CN" sz="2000" b="1">
                <a:sym typeface="+mn-ea"/>
              </a:rPr>
              <a:t>U</a:t>
            </a:r>
            <a:r>
              <a:rPr lang="zh-CN" altLang="en-US" sz="2000" b="1">
                <a:sym typeface="+mn-ea"/>
              </a:rPr>
              <a:t>sing Ray-train</a:t>
            </a:r>
            <a:endParaRPr lang="zh-CN" altLang="en-US" sz="2000" b="1"/>
          </a:p>
        </p:txBody>
      </p:sp>
      <p:sp>
        <p:nvSpPr>
          <p:cNvPr id="11" name="文本框 10"/>
          <p:cNvSpPr txBox="1"/>
          <p:nvPr/>
        </p:nvSpPr>
        <p:spPr>
          <a:xfrm>
            <a:off x="11534140" y="6604635"/>
            <a:ext cx="65786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11/21</a:t>
            </a:r>
            <a:endParaRPr lang="en-US" altLang="zh-CN" sz="1200"/>
          </a:p>
        </p:txBody>
      </p:sp>
      <p:sp>
        <p:nvSpPr>
          <p:cNvPr id="2" name="文本框 1"/>
          <p:cNvSpPr txBox="1"/>
          <p:nvPr/>
        </p:nvSpPr>
        <p:spPr>
          <a:xfrm>
            <a:off x="629920" y="1255395"/>
            <a:ext cx="60960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cs typeface="+mn-lt"/>
                <a:sym typeface="+mn-ea"/>
              </a:rPr>
              <a:t>3. </a:t>
            </a:r>
            <a:r>
              <a:rPr lang="zh-CN" altLang="en-US" sz="1600">
                <a:cs typeface="+mn-lt"/>
                <a:sym typeface="+mn-ea"/>
              </a:rPr>
              <a:t>Start Ray Train distributed training</a:t>
            </a:r>
            <a:endParaRPr lang="zh-CN" altLang="en-US" sz="1600">
              <a:cs typeface="+mn-lt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cs typeface="+mn-lt"/>
                <a:sym typeface="+mn-ea"/>
              </a:rPr>
              <a:t>· </a:t>
            </a:r>
            <a:r>
              <a:rPr lang="zh-CN" altLang="en-US" sz="1600">
                <a:cs typeface="+mn-lt"/>
                <a:sym typeface="+mn-ea"/>
              </a:rPr>
              <a:t>Configure and start Ray distributed training</a:t>
            </a:r>
            <a:endParaRPr lang="zh-CN" altLang="en-US" sz="1600">
              <a:cs typeface="+mn-lt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cs typeface="+mn-lt"/>
                <a:sym typeface="+mn-ea"/>
              </a:rPr>
              <a:t>· </a:t>
            </a:r>
            <a:r>
              <a:rPr lang="zh-CN" altLang="en-US" sz="1600">
                <a:cs typeface="+mn-lt"/>
                <a:sym typeface="+mn-ea"/>
              </a:rPr>
              <a:t>Perform full fine-tuning of Qwen model using TorchTrainer</a:t>
            </a:r>
            <a:endParaRPr lang="zh-CN" altLang="en-US" sz="1600">
              <a:cs typeface="+mn-lt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cs typeface="+mn-lt"/>
                <a:sym typeface="+mn-ea"/>
              </a:rPr>
              <a:t>· </a:t>
            </a:r>
            <a:r>
              <a:rPr lang="zh-CN" altLang="en-US" sz="1600">
                <a:cs typeface="+mn-lt"/>
                <a:sym typeface="+mn-ea"/>
              </a:rPr>
              <a:t>Manage the training lifecycle (initialization → training → cleanup)</a:t>
            </a:r>
            <a:endParaRPr lang="zh-CN" altLang="en-US" sz="1600">
              <a:cs typeface="+mn-lt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300" y="2929890"/>
            <a:ext cx="3317240" cy="3376295"/>
          </a:xfrm>
          <a:prstGeom prst="rect">
            <a:avLst/>
          </a:prstGeom>
        </p:spPr>
      </p:pic>
      <p:pic>
        <p:nvPicPr>
          <p:cNvPr id="4" name="图片 3" descr="运行截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4675" y="1415415"/>
            <a:ext cx="4817110" cy="48653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Agent System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20259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20550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85153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1.4</a:t>
            </a:r>
            <a:r>
              <a:rPr lang="en-US" altLang="zh-CN" sz="2000"/>
              <a:t> </a:t>
            </a:r>
            <a:r>
              <a:rPr lang="zh-CN" altLang="en-US" sz="2000" b="1"/>
              <a:t>Deploy </a:t>
            </a:r>
            <a:r>
              <a:rPr lang="en-US" altLang="zh-CN" sz="2000" b="1"/>
              <a:t>D</a:t>
            </a:r>
            <a:r>
              <a:rPr lang="zh-CN" altLang="en-US" sz="2000" b="1"/>
              <a:t>ata </a:t>
            </a:r>
            <a:r>
              <a:rPr lang="en-US" altLang="zh-CN" sz="2000" b="1"/>
              <a:t>A</a:t>
            </a:r>
            <a:r>
              <a:rPr lang="zh-CN" altLang="en-US" sz="2000" b="1"/>
              <a:t>gent </a:t>
            </a:r>
            <a:r>
              <a:rPr lang="en-US" altLang="zh-CN" sz="2000" b="1"/>
              <a:t>W</a:t>
            </a:r>
            <a:r>
              <a:rPr lang="zh-CN" altLang="en-US" sz="2000" b="1"/>
              <a:t>eb </a:t>
            </a:r>
            <a:r>
              <a:rPr lang="en-US" altLang="zh-CN" sz="2000" b="1"/>
              <a:t>D</a:t>
            </a:r>
            <a:r>
              <a:rPr lang="zh-CN" altLang="en-US" sz="2000" b="1"/>
              <a:t>emo</a:t>
            </a:r>
            <a:endParaRPr lang="zh-CN" altLang="en-US" sz="2000" b="1"/>
          </a:p>
        </p:txBody>
      </p:sp>
      <p:sp>
        <p:nvSpPr>
          <p:cNvPr id="7" name="文本框 6"/>
          <p:cNvSpPr txBox="1"/>
          <p:nvPr/>
        </p:nvSpPr>
        <p:spPr>
          <a:xfrm>
            <a:off x="558800" y="1484630"/>
            <a:ext cx="111601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endParaRPr sz="1600"/>
          </a:p>
        </p:txBody>
      </p:sp>
      <p:sp>
        <p:nvSpPr>
          <p:cNvPr id="14" name="文本框 13"/>
          <p:cNvSpPr txBox="1"/>
          <p:nvPr/>
        </p:nvSpPr>
        <p:spPr>
          <a:xfrm>
            <a:off x="11529060" y="6604635"/>
            <a:ext cx="662940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12/21</a:t>
            </a:r>
            <a:endParaRPr lang="en-US" altLang="zh-CN" sz="1200"/>
          </a:p>
        </p:txBody>
      </p:sp>
      <p:sp>
        <p:nvSpPr>
          <p:cNvPr id="3" name="文本框 2"/>
          <p:cNvSpPr txBox="1"/>
          <p:nvPr/>
        </p:nvSpPr>
        <p:spPr>
          <a:xfrm>
            <a:off x="571500" y="1228725"/>
            <a:ext cx="595312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1. Core Functions</a:t>
            </a:r>
            <a:endParaRPr lang="zh-CN" altLang="en-US"/>
          </a:p>
          <a:p>
            <a:r>
              <a:rPr lang="zh-CN" altLang="en-US"/>
              <a:t>Deploy Qwen3.5-0.8B as a data analysis assistant with streaming chat and file upload (CSV/Excel/JSON)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2. Technical Stack</a:t>
            </a:r>
            <a:endParaRPr lang="zh-CN" altLang="en-US"/>
          </a:p>
          <a:p>
            <a:r>
              <a:rPr lang="zh-CN" altLang="en-US"/>
              <a:t>Gradio UI + Transformers model loading + TextIteratorStreamer for streaming output</a:t>
            </a:r>
            <a:endParaRPr lang="zh-CN" altLang="en-US"/>
          </a:p>
          <a:p>
            <a:r>
              <a:rPr lang="zh-CN" altLang="en-US"/>
              <a:t>CPU/GPU auto-switch, configurable via CLI arguments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3. Key Features</a:t>
            </a:r>
            <a:endParaRPr lang="zh-CN" altLang="en-US"/>
          </a:p>
          <a:p>
            <a:r>
              <a:rPr lang="zh-CN" altLang="en-US"/>
              <a:t>Quick template buttons for common tasks (overview, stats, visualization, ML)</a:t>
            </a:r>
            <a:endParaRPr lang="zh-CN" altLang="en-US"/>
          </a:p>
          <a:p>
            <a:r>
              <a:rPr lang="zh-CN" altLang="en-US"/>
              <a:t>Auto-attach uploaded file preview to conversation context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4. Interaction Flow</a:t>
            </a:r>
            <a:endParaRPr lang="zh-CN" altLang="en-US"/>
          </a:p>
          <a:p>
            <a:r>
              <a:rPr lang="zh-CN" altLang="en-US"/>
              <a:t>User query → auto-append file info → stream response → update chat in real time</a:t>
            </a:r>
            <a:endParaRPr lang="zh-CN" altLang="en-US"/>
          </a:p>
        </p:txBody>
      </p:sp>
      <p:pic>
        <p:nvPicPr>
          <p:cNvPr id="4" name="图片 3" descr="23091779986615_.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780" y="1271270"/>
            <a:ext cx="5264150" cy="47047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Agent System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20259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20550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85153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1.4</a:t>
            </a:r>
            <a:r>
              <a:rPr lang="en-US" altLang="zh-CN" sz="2000"/>
              <a:t> </a:t>
            </a:r>
            <a:r>
              <a:rPr lang="zh-CN" altLang="en-US" sz="2000" b="1"/>
              <a:t>Deploy </a:t>
            </a:r>
            <a:r>
              <a:rPr lang="en-US" altLang="zh-CN" sz="2000" b="1"/>
              <a:t>D</a:t>
            </a:r>
            <a:r>
              <a:rPr lang="zh-CN" altLang="en-US" sz="2000" b="1"/>
              <a:t>ata </a:t>
            </a:r>
            <a:r>
              <a:rPr lang="en-US" altLang="zh-CN" sz="2000" b="1"/>
              <a:t>A</a:t>
            </a:r>
            <a:r>
              <a:rPr lang="zh-CN" altLang="en-US" sz="2000" b="1"/>
              <a:t>gent </a:t>
            </a:r>
            <a:r>
              <a:rPr lang="en-US" altLang="zh-CN" sz="2000" b="1"/>
              <a:t>W</a:t>
            </a:r>
            <a:r>
              <a:rPr lang="zh-CN" altLang="en-US" sz="2000" b="1"/>
              <a:t>eb </a:t>
            </a:r>
            <a:r>
              <a:rPr lang="en-US" altLang="zh-CN" sz="2000" b="1"/>
              <a:t>D</a:t>
            </a:r>
            <a:r>
              <a:rPr lang="zh-CN" altLang="en-US" sz="2000" b="1"/>
              <a:t>emo</a:t>
            </a:r>
            <a:endParaRPr lang="zh-CN" altLang="en-US" sz="2000" b="1"/>
          </a:p>
        </p:txBody>
      </p:sp>
      <p:sp>
        <p:nvSpPr>
          <p:cNvPr id="7" name="文本框 6"/>
          <p:cNvSpPr txBox="1"/>
          <p:nvPr/>
        </p:nvSpPr>
        <p:spPr>
          <a:xfrm>
            <a:off x="558800" y="1484630"/>
            <a:ext cx="111601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endParaRPr sz="1600"/>
          </a:p>
        </p:txBody>
      </p:sp>
      <p:sp>
        <p:nvSpPr>
          <p:cNvPr id="14" name="文本框 13"/>
          <p:cNvSpPr txBox="1"/>
          <p:nvPr/>
        </p:nvSpPr>
        <p:spPr>
          <a:xfrm>
            <a:off x="11539220" y="6604635"/>
            <a:ext cx="652780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13/21</a:t>
            </a:r>
            <a:endParaRPr lang="en-US" altLang="zh-CN" sz="1200"/>
          </a:p>
        </p:txBody>
      </p:sp>
      <p:pic>
        <p:nvPicPr>
          <p:cNvPr id="2" name="图片 1" descr="23041779985669_.p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5" y="1913255"/>
            <a:ext cx="4030345" cy="3281045"/>
          </a:xfrm>
          <a:prstGeom prst="rect">
            <a:avLst/>
          </a:prstGeom>
        </p:spPr>
      </p:pic>
      <p:pic>
        <p:nvPicPr>
          <p:cNvPr id="3" name="图片 2" descr="23051779985694_.p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510" y="1834515"/>
            <a:ext cx="4133215" cy="3372485"/>
          </a:xfrm>
          <a:prstGeom prst="rect">
            <a:avLst/>
          </a:prstGeom>
        </p:spPr>
      </p:pic>
      <p:pic>
        <p:nvPicPr>
          <p:cNvPr id="5" name="图片 4" descr="23081779986272_.pi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7515" y="1821815"/>
            <a:ext cx="4133850" cy="338518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Startup Business Plan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20894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21185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-6350" y="6378575"/>
            <a:ext cx="6096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bg1">
                    <a:lumMod val="65000"/>
                  </a:schemeClr>
                </a:solidFill>
              </a:rPr>
              <a:t>https://sideproject.guide</a:t>
            </a:r>
            <a:endParaRPr lang="zh-CN" altLang="en-US" sz="12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70624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9479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2.1</a:t>
            </a:r>
            <a:r>
              <a:rPr lang="en-US" altLang="zh-CN" sz="2000"/>
              <a:t> </a:t>
            </a:r>
            <a:r>
              <a:rPr sz="2000" b="1"/>
              <a:t>Developing </a:t>
            </a:r>
            <a:r>
              <a:rPr lang="en-US" sz="2000" b="1"/>
              <a:t>A L</a:t>
            </a:r>
            <a:r>
              <a:rPr sz="2000" b="1"/>
              <a:t>ean LLM </a:t>
            </a:r>
            <a:r>
              <a:rPr lang="en-US" sz="2000" b="1"/>
              <a:t>S</a:t>
            </a:r>
            <a:r>
              <a:rPr sz="2000" b="1"/>
              <a:t>tartup </a:t>
            </a:r>
            <a:r>
              <a:rPr lang="en-US" sz="2000" b="1"/>
              <a:t>B</a:t>
            </a:r>
            <a:r>
              <a:rPr sz="2000" b="1"/>
              <a:t>lueprint</a:t>
            </a:r>
            <a:endParaRPr sz="2000" b="1"/>
          </a:p>
        </p:txBody>
      </p:sp>
      <p:sp>
        <p:nvSpPr>
          <p:cNvPr id="22" name="文本框 21"/>
          <p:cNvSpPr txBox="1"/>
          <p:nvPr/>
        </p:nvSpPr>
        <p:spPr>
          <a:xfrm>
            <a:off x="11500485" y="6604635"/>
            <a:ext cx="69151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14/21</a:t>
            </a:r>
            <a:endParaRPr lang="en-US" altLang="zh-CN" sz="1200"/>
          </a:p>
        </p:txBody>
      </p:sp>
      <p:sp>
        <p:nvSpPr>
          <p:cNvPr id="2" name="文本框 1"/>
          <p:cNvSpPr txBox="1"/>
          <p:nvPr/>
        </p:nvSpPr>
        <p:spPr>
          <a:xfrm>
            <a:off x="657225" y="1493520"/>
            <a:ext cx="79076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i="1"/>
              <a:t>Why I chose the 'AI Resume + Personal Website Generator' project</a:t>
            </a:r>
            <a:r>
              <a:rPr lang="en-US" altLang="zh-CN" i="1"/>
              <a:t>:</a:t>
            </a:r>
            <a:endParaRPr lang="en-US" altLang="zh-CN" i="1"/>
          </a:p>
        </p:txBody>
      </p:sp>
      <p:sp>
        <p:nvSpPr>
          <p:cNvPr id="3" name="文本框 2"/>
          <p:cNvSpPr txBox="1"/>
          <p:nvPr/>
        </p:nvSpPr>
        <p:spPr>
          <a:xfrm>
            <a:off x="657225" y="2012950"/>
            <a:ext cx="109308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 </a:t>
            </a:r>
            <a:r>
              <a:rPr lang="en-US" altLang="zh-CN" b="1"/>
              <a:t>It solves a real, personal problem</a:t>
            </a:r>
            <a:r>
              <a:rPr lang="en-US" altLang="zh-CN"/>
              <a:t> – Writing and formatting professional resumes is time-consuming and painful for most people, including myself.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657225" y="2759710"/>
            <a:ext cx="10930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2. </a:t>
            </a:r>
            <a:r>
              <a:rPr lang="en-US" altLang="zh-CN" b="1"/>
              <a:t>Technically feasible for an MVP</a:t>
            </a:r>
            <a:r>
              <a:rPr lang="en-US" altLang="zh-CN"/>
              <a:t> – The core technology (forms → LLM API → PDF/HTML generation) can be built quickly within 1-2 weeks.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657225" y="3506470"/>
            <a:ext cx="10930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3. </a:t>
            </a:r>
            <a:r>
              <a:rPr lang="en-US" altLang="zh-CN" b="1"/>
              <a:t>Clear organic growth channels</a:t>
            </a:r>
            <a:r>
              <a:rPr lang="en-US" altLang="zh-CN"/>
              <a:t> – I can reach initial users through campus networks, GitHub communities, and job-seeking forums with zero marketing cost.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657225" y="4298950"/>
            <a:ext cx="109023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4. </a:t>
            </a:r>
            <a:r>
              <a:rPr lang="en-US" altLang="zh-CN" b="1"/>
              <a:t>Built-in monetization potential</a:t>
            </a:r>
            <a:r>
              <a:rPr lang="en-US" altLang="zh-CN"/>
              <a:t> – Freemium model (watermarked free version, paid for premium templates and advanced AI features) is straightforward to implement.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669925" y="5115560"/>
            <a:ext cx="10930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5. </a:t>
            </a:r>
            <a:r>
              <a:rPr lang="en-US" altLang="zh-CN" b="1"/>
              <a:t>Viral nature</a:t>
            </a:r>
            <a:r>
              <a:rPr lang="en-US" altLang="zh-CN"/>
              <a:t> – Users naturally share their polished resumes or personal websites on LinkedIn, GitHub, and social media, driving free word-of-mouth traffic.</a:t>
            </a:r>
            <a:endParaRPr lang="en-US" alt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Startup Business Plan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9479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2.1</a:t>
            </a:r>
            <a:r>
              <a:rPr lang="en-US" altLang="zh-CN" sz="2000"/>
              <a:t> </a:t>
            </a:r>
            <a:r>
              <a:rPr sz="2000" b="1"/>
              <a:t>Developing </a:t>
            </a:r>
            <a:r>
              <a:rPr lang="en-US" sz="2000" b="1"/>
              <a:t>A L</a:t>
            </a:r>
            <a:r>
              <a:rPr sz="2000" b="1"/>
              <a:t>ean LLM </a:t>
            </a:r>
            <a:r>
              <a:rPr lang="en-US" sz="2000" b="1"/>
              <a:t>S</a:t>
            </a:r>
            <a:r>
              <a:rPr sz="2000" b="1"/>
              <a:t>tartup </a:t>
            </a:r>
            <a:r>
              <a:rPr lang="en-US" sz="2000" b="1"/>
              <a:t>B</a:t>
            </a:r>
            <a:r>
              <a:rPr sz="2000" b="1"/>
              <a:t>lueprint</a:t>
            </a:r>
            <a:endParaRPr sz="2000" b="1"/>
          </a:p>
        </p:txBody>
      </p:sp>
      <p:sp>
        <p:nvSpPr>
          <p:cNvPr id="22" name="文本框 21"/>
          <p:cNvSpPr txBox="1"/>
          <p:nvPr/>
        </p:nvSpPr>
        <p:spPr>
          <a:xfrm>
            <a:off x="11510645" y="6604635"/>
            <a:ext cx="68135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15/21</a:t>
            </a:r>
            <a:endParaRPr lang="en-US" altLang="zh-CN" sz="120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10" y="2219960"/>
            <a:ext cx="5427345" cy="26847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985" y="1326515"/>
            <a:ext cx="5104130" cy="49618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Startup Business Plan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9479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2.1</a:t>
            </a:r>
            <a:r>
              <a:rPr lang="en-US" altLang="zh-CN" sz="2000"/>
              <a:t> </a:t>
            </a:r>
            <a:r>
              <a:rPr sz="2000" b="1"/>
              <a:t>Developing </a:t>
            </a:r>
            <a:r>
              <a:rPr lang="en-US" sz="2000" b="1"/>
              <a:t>A L</a:t>
            </a:r>
            <a:r>
              <a:rPr sz="2000" b="1"/>
              <a:t>ean LLM </a:t>
            </a:r>
            <a:r>
              <a:rPr lang="en-US" sz="2000" b="1"/>
              <a:t>S</a:t>
            </a:r>
            <a:r>
              <a:rPr sz="2000" b="1"/>
              <a:t>tartup </a:t>
            </a:r>
            <a:r>
              <a:rPr lang="en-US" sz="2000" b="1"/>
              <a:t>B</a:t>
            </a:r>
            <a:r>
              <a:rPr sz="2000" b="1"/>
              <a:t>lueprint</a:t>
            </a:r>
            <a:endParaRPr sz="2000" b="1"/>
          </a:p>
        </p:txBody>
      </p:sp>
      <p:sp>
        <p:nvSpPr>
          <p:cNvPr id="22" name="文本框 21"/>
          <p:cNvSpPr txBox="1"/>
          <p:nvPr/>
        </p:nvSpPr>
        <p:spPr>
          <a:xfrm>
            <a:off x="11529060" y="6604635"/>
            <a:ext cx="662940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16/21</a:t>
            </a:r>
            <a:endParaRPr lang="en-US" altLang="zh-CN" sz="1200"/>
          </a:p>
        </p:txBody>
      </p:sp>
      <p:pic>
        <p:nvPicPr>
          <p:cNvPr id="2" name="6月2日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92325" y="1344930"/>
            <a:ext cx="7842250" cy="4879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 vol="100000"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Startup Business Plan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9479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2.1</a:t>
            </a:r>
            <a:r>
              <a:rPr lang="en-US" altLang="zh-CN" sz="2000"/>
              <a:t> </a:t>
            </a:r>
            <a:r>
              <a:rPr sz="2000" b="1"/>
              <a:t>Developing </a:t>
            </a:r>
            <a:r>
              <a:rPr lang="en-US" sz="2000" b="1"/>
              <a:t>A L</a:t>
            </a:r>
            <a:r>
              <a:rPr sz="2000" b="1"/>
              <a:t>ean LLM </a:t>
            </a:r>
            <a:r>
              <a:rPr lang="en-US" sz="2000" b="1"/>
              <a:t>S</a:t>
            </a:r>
            <a:r>
              <a:rPr sz="2000" b="1"/>
              <a:t>tartup </a:t>
            </a:r>
            <a:r>
              <a:rPr lang="en-US" sz="2000" b="1"/>
              <a:t>B</a:t>
            </a:r>
            <a:r>
              <a:rPr sz="2000" b="1"/>
              <a:t>lueprint</a:t>
            </a:r>
            <a:endParaRPr sz="2000" b="1"/>
          </a:p>
        </p:txBody>
      </p:sp>
      <p:sp>
        <p:nvSpPr>
          <p:cNvPr id="22" name="文本框 21"/>
          <p:cNvSpPr txBox="1"/>
          <p:nvPr/>
        </p:nvSpPr>
        <p:spPr>
          <a:xfrm>
            <a:off x="11510645" y="6604635"/>
            <a:ext cx="68135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17/21</a:t>
            </a:r>
            <a:endParaRPr lang="en-US" altLang="zh-CN" sz="1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433195"/>
            <a:ext cx="3946525" cy="48850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475" y="1197610"/>
            <a:ext cx="3209290" cy="24358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190" y="3627755"/>
            <a:ext cx="3197225" cy="21348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4815" y="5651500"/>
            <a:ext cx="2799715" cy="6731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17780" y="6390005"/>
            <a:ext cx="6096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sym typeface="+mn-ea"/>
              </a:rPr>
              <a:t>The specific code implementation of this project is located in the </a:t>
            </a:r>
            <a:r>
              <a:rPr lang="zh-CN" altLang="en-US" sz="1200" i="1">
                <a:solidFill>
                  <a:schemeClr val="bg1">
                    <a:lumMod val="65000"/>
                  </a:schemeClr>
                </a:solidFill>
                <a:sym typeface="+mn-ea"/>
              </a:rPr>
              <a:t>resumemind </a:t>
            </a: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sym typeface="+mn-ea"/>
              </a:rPr>
              <a:t>folder</a:t>
            </a:r>
            <a:endParaRPr lang="zh-CN" altLang="en-US" sz="1200">
              <a:solidFill>
                <a:schemeClr val="bg1">
                  <a:lumMod val="65000"/>
                </a:schemeClr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Startup Business Plan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9479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2.1</a:t>
            </a:r>
            <a:r>
              <a:rPr lang="en-US" altLang="zh-CN" sz="2000"/>
              <a:t> </a:t>
            </a:r>
            <a:r>
              <a:rPr sz="2000" b="1"/>
              <a:t>High‑concurrency </a:t>
            </a:r>
            <a:r>
              <a:rPr lang="en-US" sz="2000" b="1"/>
              <a:t>S</a:t>
            </a:r>
            <a:r>
              <a:rPr sz="2000" b="1"/>
              <a:t>ystem </a:t>
            </a:r>
            <a:r>
              <a:rPr lang="en-US" sz="2000" b="1"/>
              <a:t>A</a:t>
            </a:r>
            <a:r>
              <a:rPr sz="2000" b="1"/>
              <a:t>rchitecture </a:t>
            </a:r>
            <a:r>
              <a:rPr lang="en-US" sz="2000" b="1"/>
              <a:t>D</a:t>
            </a:r>
            <a:r>
              <a:rPr sz="2000" b="1"/>
              <a:t>esign</a:t>
            </a:r>
            <a:endParaRPr sz="2000" b="1"/>
          </a:p>
        </p:txBody>
      </p:sp>
      <p:sp>
        <p:nvSpPr>
          <p:cNvPr id="22" name="文本框 21"/>
          <p:cNvSpPr txBox="1"/>
          <p:nvPr/>
        </p:nvSpPr>
        <p:spPr>
          <a:xfrm>
            <a:off x="11520170" y="6604635"/>
            <a:ext cx="671830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18/21</a:t>
            </a:r>
            <a:endParaRPr lang="en-US" altLang="zh-CN" sz="1200"/>
          </a:p>
        </p:txBody>
      </p:sp>
      <p:sp>
        <p:nvSpPr>
          <p:cNvPr id="9" name="文本框 8"/>
          <p:cNvSpPr txBox="1"/>
          <p:nvPr/>
        </p:nvSpPr>
        <p:spPr>
          <a:xfrm>
            <a:off x="480695" y="1326515"/>
            <a:ext cx="5685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1. Architecture Overview and Design Objectives</a:t>
            </a:r>
            <a:endParaRPr lang="en-US" altLang="zh-CN" sz="200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005" y="998855"/>
            <a:ext cx="4038600" cy="48425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005" y="5772150"/>
            <a:ext cx="4126865" cy="54292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820420" y="2696210"/>
            <a:ext cx="48006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/>
              <a:t>· </a:t>
            </a:r>
            <a:r>
              <a:rPr lang="zh-CN" altLang="en-US"/>
              <a:t>Concurrency Capacity: 100,000+ QPS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· </a:t>
            </a:r>
            <a:r>
              <a:rPr lang="zh-CN" altLang="en-US"/>
              <a:t>API Latency: P99 &lt; 200ms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· </a:t>
            </a:r>
            <a:r>
              <a:rPr lang="zh-CN" altLang="en-US"/>
              <a:t>Availability: 99.9%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· </a:t>
            </a:r>
            <a:r>
              <a:rPr lang="zh-CN" altLang="en-US"/>
              <a:t>Daily Requests Processed: 1 Billion+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Startup Business Plan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9479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2.1</a:t>
            </a:r>
            <a:r>
              <a:rPr lang="en-US" altLang="zh-CN" sz="2000"/>
              <a:t> </a:t>
            </a:r>
            <a:r>
              <a:rPr sz="2000" b="1"/>
              <a:t>High‑concurrency </a:t>
            </a:r>
            <a:r>
              <a:rPr lang="en-US" sz="2000" b="1"/>
              <a:t>S</a:t>
            </a:r>
            <a:r>
              <a:rPr sz="2000" b="1"/>
              <a:t>ystem </a:t>
            </a:r>
            <a:r>
              <a:rPr lang="en-US" sz="2000" b="1"/>
              <a:t>A</a:t>
            </a:r>
            <a:r>
              <a:rPr sz="2000" b="1"/>
              <a:t>rchitecture </a:t>
            </a:r>
            <a:r>
              <a:rPr lang="en-US" sz="2000" b="1"/>
              <a:t>D</a:t>
            </a:r>
            <a:r>
              <a:rPr sz="2000" b="1"/>
              <a:t>esign</a:t>
            </a:r>
            <a:endParaRPr sz="2000" b="1"/>
          </a:p>
        </p:txBody>
      </p:sp>
      <p:sp>
        <p:nvSpPr>
          <p:cNvPr id="22" name="文本框 21"/>
          <p:cNvSpPr txBox="1"/>
          <p:nvPr/>
        </p:nvSpPr>
        <p:spPr>
          <a:xfrm>
            <a:off x="11500485" y="6604635"/>
            <a:ext cx="69151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19/21</a:t>
            </a:r>
            <a:endParaRPr lang="en-US" altLang="zh-CN" sz="1200"/>
          </a:p>
        </p:txBody>
      </p:sp>
      <p:sp>
        <p:nvSpPr>
          <p:cNvPr id="9" name="文本框 8"/>
          <p:cNvSpPr txBox="1"/>
          <p:nvPr/>
        </p:nvSpPr>
        <p:spPr>
          <a:xfrm>
            <a:off x="480695" y="1326515"/>
            <a:ext cx="5685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2. Detailed Explanation of Core Modules</a:t>
            </a:r>
            <a:endParaRPr lang="en-US" altLang="zh-CN" sz="2000"/>
          </a:p>
        </p:txBody>
      </p:sp>
      <p:sp>
        <p:nvSpPr>
          <p:cNvPr id="4" name="文本框 3"/>
          <p:cNvSpPr txBox="1"/>
          <p:nvPr/>
        </p:nvSpPr>
        <p:spPr>
          <a:xfrm>
            <a:off x="763905" y="1708785"/>
            <a:ext cx="1080960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Module 1: LLM Engine</a:t>
            </a:r>
            <a:endParaRPr lang="zh-CN" altLang="en-US"/>
          </a:p>
          <a:p>
            <a:r>
              <a:rPr lang="en-US" altLang="zh-CN"/>
              <a:t>· </a:t>
            </a:r>
            <a:r>
              <a:rPr lang="zh-CN" altLang="en-US"/>
              <a:t>Semantic Cache (GPTCache): Reuse results for similar queries, reducing API costs by 60%</a:t>
            </a:r>
            <a:endParaRPr lang="zh-CN" altLang="en-US"/>
          </a:p>
          <a:p>
            <a:r>
              <a:rPr lang="en-US" altLang="zh-CN"/>
              <a:t>· </a:t>
            </a:r>
            <a:r>
              <a:rPr lang="zh-CN" altLang="en-US"/>
              <a:t>Connection Pool Management: Reuse HTTP connections to reduce handshake overhead</a:t>
            </a:r>
            <a:endParaRPr lang="zh-CN" altLang="en-US"/>
          </a:p>
          <a:p>
            <a:r>
              <a:rPr lang="en-US" altLang="zh-CN"/>
              <a:t>· </a:t>
            </a:r>
            <a:r>
              <a:rPr lang="zh-CN" altLang="en-US"/>
              <a:t>Degradation Strategy: Fallback to rule engine or default template when API fails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Module 2: High-Concurrency Support</a:t>
            </a:r>
            <a:endParaRPr lang="zh-CN" altLang="en-US"/>
          </a:p>
          <a:p>
            <a:r>
              <a:rPr lang="en-US" altLang="zh-CN"/>
              <a:t>· </a:t>
            </a:r>
            <a:r>
              <a:rPr lang="zh-CN" altLang="en-US"/>
              <a:t>Token Bucket Rate Limiting: Rate limiting at API gateway layer (100 requests/minute/IP)</a:t>
            </a:r>
            <a:endParaRPr lang="zh-CN" altLang="en-US"/>
          </a:p>
          <a:p>
            <a:r>
              <a:rPr lang="en-US" altLang="zh-CN"/>
              <a:t>· </a:t>
            </a:r>
            <a:r>
              <a:rPr lang="zh-CN" altLang="en-US"/>
              <a:t>K8s HPA Auto-scaling: Based on CPU usage (70% threshold) and Kafka backlog, dynamically </a:t>
            </a:r>
            <a:endParaRPr lang="zh-CN" altLang="en-US"/>
          </a:p>
          <a:p>
            <a:r>
              <a:rPr lang="zh-CN" altLang="en-US"/>
              <a:t> </a:t>
            </a:r>
            <a:r>
              <a:rPr lang="en-US" altLang="zh-CN"/>
              <a:t> </a:t>
            </a:r>
            <a:r>
              <a:rPr lang="zh-CN" altLang="en-US"/>
              <a:t>adjusting pod count from 3 to 50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Module 3: Data Storage</a:t>
            </a:r>
            <a:endParaRPr lang="zh-CN" altLang="en-US"/>
          </a:p>
          <a:p>
            <a:r>
              <a:rPr lang="en-US" altLang="zh-CN"/>
              <a:t>· </a:t>
            </a:r>
            <a:r>
              <a:rPr lang="zh-CN" altLang="en-US"/>
              <a:t>PostgreSQL Master-Slave Architecture (1 master, 3 slaves): Master handles writes, slaves handle </a:t>
            </a:r>
            <a:endParaRPr lang="zh-CN" altLang="en-US"/>
          </a:p>
          <a:p>
            <a:r>
              <a:rPr lang="zh-CN" altLang="en-US"/>
              <a:t> </a:t>
            </a:r>
            <a:r>
              <a:rPr lang="en-US" altLang="zh-CN"/>
              <a:t> </a:t>
            </a:r>
            <a:r>
              <a:rPr lang="zh-CN" altLang="en-US"/>
              <a:t>reads, distributing read pressure</a:t>
            </a:r>
            <a:endParaRPr lang="zh-CN" altLang="en-US"/>
          </a:p>
          <a:p>
            <a:r>
              <a:rPr lang="en-US" altLang="zh-CN"/>
              <a:t>· </a:t>
            </a:r>
            <a:r>
              <a:rPr lang="zh-CN" altLang="en-US"/>
              <a:t>Redis Cluster: Session storage, rate limiting counters, hot data caching</a:t>
            </a:r>
            <a:endParaRPr lang="zh-CN" altLang="en-US"/>
          </a:p>
          <a:p>
            <a:r>
              <a:rPr lang="en-US" altLang="zh-CN"/>
              <a:t>· </a:t>
            </a:r>
            <a:r>
              <a:rPr lang="zh-CN" altLang="en-US"/>
              <a:t>Kafka Cluster: Asynchronous task queue with 24-hour message retention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Startup Business Plan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9479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2.1</a:t>
            </a:r>
            <a:r>
              <a:rPr lang="en-US" altLang="zh-CN" sz="2000"/>
              <a:t> </a:t>
            </a:r>
            <a:r>
              <a:rPr sz="2000" b="1"/>
              <a:t>High‑concurrency </a:t>
            </a:r>
            <a:r>
              <a:rPr lang="en-US" sz="2000" b="1"/>
              <a:t>S</a:t>
            </a:r>
            <a:r>
              <a:rPr sz="2000" b="1"/>
              <a:t>ystem </a:t>
            </a:r>
            <a:r>
              <a:rPr lang="en-US" sz="2000" b="1"/>
              <a:t>A</a:t>
            </a:r>
            <a:r>
              <a:rPr sz="2000" b="1"/>
              <a:t>rchitecture </a:t>
            </a:r>
            <a:r>
              <a:rPr lang="en-US" sz="2000" b="1"/>
              <a:t>D</a:t>
            </a:r>
            <a:r>
              <a:rPr sz="2000" b="1"/>
              <a:t>esign</a:t>
            </a:r>
            <a:endParaRPr sz="2000" b="1"/>
          </a:p>
        </p:txBody>
      </p:sp>
      <p:sp>
        <p:nvSpPr>
          <p:cNvPr id="22" name="文本框 21"/>
          <p:cNvSpPr txBox="1"/>
          <p:nvPr/>
        </p:nvSpPr>
        <p:spPr>
          <a:xfrm>
            <a:off x="11520170" y="6604635"/>
            <a:ext cx="671830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20/21</a:t>
            </a:r>
            <a:endParaRPr lang="en-US" altLang="zh-CN" sz="1200"/>
          </a:p>
        </p:txBody>
      </p:sp>
      <p:sp>
        <p:nvSpPr>
          <p:cNvPr id="9" name="文本框 8"/>
          <p:cNvSpPr txBox="1"/>
          <p:nvPr/>
        </p:nvSpPr>
        <p:spPr>
          <a:xfrm>
            <a:off x="480695" y="1326515"/>
            <a:ext cx="5685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3. Operations &amp; Disaster Recovery</a:t>
            </a:r>
            <a:endParaRPr lang="en-US" altLang="zh-CN" sz="2000"/>
          </a:p>
        </p:txBody>
      </p:sp>
      <p:sp>
        <p:nvSpPr>
          <p:cNvPr id="2" name="文本框 1"/>
          <p:cNvSpPr txBox="1"/>
          <p:nvPr/>
        </p:nvSpPr>
        <p:spPr>
          <a:xfrm>
            <a:off x="814705" y="19773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Monitoring System: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125" y="2399030"/>
            <a:ext cx="4707255" cy="13811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3125" y="3982720"/>
            <a:ext cx="470789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/>
              <a:t>· </a:t>
            </a:r>
            <a:r>
              <a:rPr lang="zh-CN" altLang="en-US" sz="1600"/>
              <a:t>Logging: ELK Stack (Filebeat → Logstash → 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zh-CN" altLang="en-US" sz="1600"/>
              <a:t> </a:t>
            </a:r>
            <a:r>
              <a:rPr lang="en-US" altLang="zh-CN" sz="1600"/>
              <a:t> </a:t>
            </a:r>
            <a:r>
              <a:rPr lang="zh-CN" altLang="en-US" sz="1600"/>
              <a:t>Elasticsearch → Kibana)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en-US" altLang="zh-CN" sz="1600"/>
              <a:t>· </a:t>
            </a:r>
            <a:r>
              <a:rPr lang="zh-CN" altLang="en-US" sz="1600"/>
              <a:t>Alerting: AlertManager → Real-time push to 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zh-CN" altLang="en-US" sz="1600"/>
              <a:t> </a:t>
            </a:r>
            <a:r>
              <a:rPr lang="en-US" altLang="zh-CN" sz="1600"/>
              <a:t> </a:t>
            </a:r>
            <a:r>
              <a:rPr lang="zh-CN" altLang="en-US" sz="1600"/>
              <a:t>DingTalk/Feishu</a:t>
            </a:r>
            <a:endParaRPr lang="zh-CN" altLang="en-US" sz="1600"/>
          </a:p>
        </p:txBody>
      </p:sp>
      <p:sp>
        <p:nvSpPr>
          <p:cNvPr id="7" name="文本框 6"/>
          <p:cNvSpPr txBox="1"/>
          <p:nvPr/>
        </p:nvSpPr>
        <p:spPr>
          <a:xfrm>
            <a:off x="6165850" y="19773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Disaster Recovery &amp; High Availability: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165850" y="2392045"/>
            <a:ext cx="526224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/>
              <a:t>· </a:t>
            </a:r>
            <a:r>
              <a:rPr lang="zh-CN" altLang="en-US" sz="1600"/>
              <a:t>Multi-region Deployment: AWS Tokyo (Primary), 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zh-CN" altLang="en-US" sz="1600"/>
              <a:t> </a:t>
            </a:r>
            <a:r>
              <a:rPr lang="en-US" altLang="zh-CN" sz="1600"/>
              <a:t> </a:t>
            </a:r>
            <a:r>
              <a:rPr lang="zh-CN" altLang="en-US" sz="1600"/>
              <a:t>Singapore (Standby), Virginia (Standby)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en-US" altLang="zh-CN" sz="1600"/>
              <a:t>· </a:t>
            </a:r>
            <a:r>
              <a:rPr lang="zh-CN" altLang="en-US" sz="1600"/>
              <a:t>Failover: AWS Route53 automatically switches traffic 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en-US" altLang="zh-CN" sz="1600"/>
              <a:t>  </a:t>
            </a:r>
            <a:r>
              <a:rPr lang="zh-CN" altLang="en-US" sz="1600"/>
              <a:t>when primary region fails, RTO &lt; 15 minutes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en-US" altLang="zh-CN" sz="1600"/>
              <a:t>· </a:t>
            </a:r>
            <a:r>
              <a:rPr lang="zh-CN" altLang="en-US" sz="1600"/>
              <a:t>Data Backup: PostgreSQL hourly incremental backups, 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zh-CN" altLang="en-US" sz="1600"/>
              <a:t> </a:t>
            </a:r>
            <a:r>
              <a:rPr lang="en-US" altLang="zh-CN" sz="1600"/>
              <a:t> </a:t>
            </a:r>
            <a:r>
              <a:rPr lang="zh-CN" altLang="en-US" sz="1600"/>
              <a:t>daily full backups to S3 with cross-region replication</a:t>
            </a:r>
            <a:endParaRPr lang="zh-CN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2"/>
          <p:cNvSpPr/>
          <p:nvPr/>
        </p:nvSpPr>
        <p:spPr>
          <a:xfrm>
            <a:off x="1861532" y="3017778"/>
            <a:ext cx="8622278" cy="2269617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53834" y="147623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93331" y="204119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38577" y="207028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28520" y="9626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4318635" y="2914650"/>
            <a:ext cx="355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400"/>
              <a:t>Thank you</a:t>
            </a:r>
            <a:endParaRPr lang="en-US" altLang="zh-CN" sz="5400"/>
          </a:p>
        </p:txBody>
      </p:sp>
      <p:sp>
        <p:nvSpPr>
          <p:cNvPr id="14" name="文本框 13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21/21</a:t>
            </a:r>
            <a:endParaRPr lang="en-US" altLang="zh-CN" sz="12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7846</Words>
  <Application>WPS 表格</Application>
  <PresentationFormat>宽屏</PresentationFormat>
  <Paragraphs>436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6" baseType="lpstr">
      <vt:lpstr>Arial</vt:lpstr>
      <vt:lpstr>宋体</vt:lpstr>
      <vt:lpstr>Wingdings</vt:lpstr>
      <vt:lpstr>Arial</vt:lpstr>
      <vt:lpstr>思源黑体 CN Bold</vt:lpstr>
      <vt:lpstr>汉仪中黑KW</vt:lpstr>
      <vt:lpstr>思源黑体 CN Regular</vt:lpstr>
      <vt:lpstr>Calibri</vt:lpstr>
      <vt:lpstr>Helvetica Neue</vt:lpstr>
      <vt:lpstr>汉仪书宋二KW</vt:lpstr>
      <vt:lpstr>微软雅黑</vt:lpstr>
      <vt:lpstr>汉仪旗黑</vt:lpstr>
      <vt:lpstr>宋体</vt:lpstr>
      <vt:lpstr>Arial Unicode MS</vt:lpstr>
      <vt:lpstr>WPS</vt:lpstr>
      <vt:lpstr>STA323 Project 2 Data Agent System &amp; Startup Business Plan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K1koli</cp:lastModifiedBy>
  <cp:revision>51</cp:revision>
  <dcterms:created xsi:type="dcterms:W3CDTF">2026-06-24T17:06:03Z</dcterms:created>
  <dcterms:modified xsi:type="dcterms:W3CDTF">2026-06-24T17:06:03Z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2052-6.1.0.8274</vt:lpwstr>
  </property>
  <property fmtid="{D5CDD505-2E9C-101B-9397-08002B2CF9AE}" pid="3" name="ICV">
    <vt:lpwstr>FFFF55340C04034D7B0E3C6AF12206D7_43</vt:lpwstr>
  </property>
</Properties>
</file>